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308" r:id="rId3"/>
    <p:sldId id="257" r:id="rId4"/>
    <p:sldId id="265" r:id="rId5"/>
    <p:sldId id="312" r:id="rId6"/>
    <p:sldId id="313" r:id="rId7"/>
    <p:sldId id="314" r:id="rId8"/>
    <p:sldId id="315" r:id="rId9"/>
    <p:sldId id="316" r:id="rId10"/>
    <p:sldId id="258" r:id="rId11"/>
    <p:sldId id="259" r:id="rId12"/>
    <p:sldId id="260" r:id="rId13"/>
    <p:sldId id="261" r:id="rId14"/>
    <p:sldId id="262" r:id="rId15"/>
    <p:sldId id="264" r:id="rId16"/>
    <p:sldId id="266" r:id="rId17"/>
    <p:sldId id="267" r:id="rId18"/>
    <p:sldId id="268" r:id="rId19"/>
    <p:sldId id="269" r:id="rId20"/>
    <p:sldId id="270" r:id="rId21"/>
    <p:sldId id="271" r:id="rId22"/>
    <p:sldId id="307" r:id="rId23"/>
    <p:sldId id="272" r:id="rId24"/>
    <p:sldId id="294" r:id="rId25"/>
    <p:sldId id="275" r:id="rId26"/>
    <p:sldId id="290" r:id="rId27"/>
    <p:sldId id="291" r:id="rId28"/>
    <p:sldId id="292" r:id="rId29"/>
    <p:sldId id="296" r:id="rId30"/>
    <p:sldId id="297" r:id="rId31"/>
    <p:sldId id="279" r:id="rId32"/>
    <p:sldId id="298" r:id="rId33"/>
    <p:sldId id="286" r:id="rId34"/>
    <p:sldId id="293" r:id="rId35"/>
    <p:sldId id="306" r:id="rId36"/>
    <p:sldId id="280" r:id="rId37"/>
    <p:sldId id="300" r:id="rId38"/>
    <p:sldId id="289" r:id="rId39"/>
    <p:sldId id="288" r:id="rId40"/>
    <p:sldId id="301" r:id="rId41"/>
    <p:sldId id="309" r:id="rId42"/>
    <p:sldId id="310" r:id="rId43"/>
    <p:sldId id="303" r:id="rId44"/>
    <p:sldId id="277" r:id="rId45"/>
    <p:sldId id="278"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98" autoAdjust="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80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44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75879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04145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39892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9777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6810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4576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45508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54074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41767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9/22/2025</a:t>
            </a:fld>
            <a:endParaRPr lang="en-US"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xmlns="" val="106956818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76" r:id="rId7"/>
    <p:sldLayoutId id="2147483677" r:id="rId8"/>
    <p:sldLayoutId id="2147483684" r:id="rId9"/>
    <p:sldLayoutId id="2147483675" r:id="rId10"/>
    <p:sldLayoutId id="2147483685"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21.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2" name="Rectangle 31">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DEC84934-0ED0-01A0-B50D-248BBF02D910}"/>
              </a:ext>
            </a:extLst>
          </p:cNvPr>
          <p:cNvSpPr>
            <a:spLocks noGrp="1"/>
          </p:cNvSpPr>
          <p:nvPr>
            <p:ph type="ctrTitle"/>
          </p:nvPr>
        </p:nvSpPr>
        <p:spPr>
          <a:xfrm>
            <a:off x="3657901" y="1122362"/>
            <a:ext cx="4874398" cy="2479675"/>
          </a:xfrm>
        </p:spPr>
        <p:txBody>
          <a:bodyPr>
            <a:normAutofit/>
          </a:bodyPr>
          <a:lstStyle/>
          <a:p>
            <a:r>
              <a:rPr lang="en-US" dirty="0"/>
              <a:t>AGM </a:t>
            </a:r>
            <a:br>
              <a:rPr lang="en-US" dirty="0"/>
            </a:br>
            <a:r>
              <a:rPr lang="en-US" sz="4400" dirty="0"/>
              <a:t>ANNUAL REPORT</a:t>
            </a:r>
            <a:r>
              <a:rPr lang="en-US" dirty="0"/>
              <a:t/>
            </a:r>
            <a:br>
              <a:rPr lang="en-US" dirty="0"/>
            </a:br>
            <a:r>
              <a:rPr lang="en-US" dirty="0"/>
              <a:t>2022</a:t>
            </a:r>
            <a:endParaRPr lang="en-AU" dirty="0"/>
          </a:p>
        </p:txBody>
      </p:sp>
      <p:pic>
        <p:nvPicPr>
          <p:cNvPr id="4" name="Picture 3">
            <a:extLst>
              <a:ext uri="{FF2B5EF4-FFF2-40B4-BE49-F238E27FC236}">
                <a16:creationId xmlns:a16="http://schemas.microsoft.com/office/drawing/2014/main" xmlns="" id="{ABBFD3DE-1272-D414-4BCD-74A3C7BFC877}"/>
              </a:ext>
            </a:extLst>
          </p:cNvPr>
          <p:cNvPicPr>
            <a:picLocks noChangeAspect="1"/>
          </p:cNvPicPr>
          <p:nvPr/>
        </p:nvPicPr>
        <p:blipFill>
          <a:blip r:embed="rId2" cstate="print"/>
          <a:stretch>
            <a:fillRect/>
          </a:stretch>
        </p:blipFill>
        <p:spPr>
          <a:xfrm>
            <a:off x="3760127" y="4153913"/>
            <a:ext cx="4669941" cy="1707028"/>
          </a:xfrm>
          <a:prstGeom prst="rect">
            <a:avLst/>
          </a:prstGeom>
        </p:spPr>
      </p:pic>
      <p:sp>
        <p:nvSpPr>
          <p:cNvPr id="3" name="Subtitle 2">
            <a:extLst>
              <a:ext uri="{FF2B5EF4-FFF2-40B4-BE49-F238E27FC236}">
                <a16:creationId xmlns:a16="http://schemas.microsoft.com/office/drawing/2014/main" xmlns="" id="{3F2249E9-DE07-4B77-E5D2-A15696179AD1}"/>
              </a:ext>
            </a:extLst>
          </p:cNvPr>
          <p:cNvSpPr>
            <a:spLocks noGrp="1"/>
          </p:cNvSpPr>
          <p:nvPr>
            <p:ph type="subTitle" idx="1"/>
          </p:nvPr>
        </p:nvSpPr>
        <p:spPr>
          <a:xfrm>
            <a:off x="3657899" y="4201885"/>
            <a:ext cx="4874399" cy="1611085"/>
          </a:xfrm>
        </p:spPr>
        <p:txBody>
          <a:bodyPr>
            <a:normAutofit/>
          </a:bodyPr>
          <a:lstStyle/>
          <a:p>
            <a:endParaRPr lang="en-AU" dirty="0"/>
          </a:p>
        </p:txBody>
      </p:sp>
      <p:sp>
        <p:nvSpPr>
          <p:cNvPr id="34" name="Rectangle 33">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0" y="0"/>
            <a:ext cx="3429000" cy="3429000"/>
          </a:xfrm>
          <a:prstGeom prst="rect">
            <a:avLst/>
          </a:prstGeom>
        </p:spPr>
      </p:pic>
      <p:sp>
        <p:nvSpPr>
          <p:cNvPr id="38" name="Rectangle 37">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a:extLst>
              <a:ext uri="{FF2B5EF4-FFF2-40B4-BE49-F238E27FC236}">
                <a16:creationId xmlns:a16="http://schemas.microsoft.com/office/drawing/2014/main" xmlns="" id="{447DDF3B-3E40-8BC9-C746-790436D24598}"/>
              </a:ext>
            </a:extLst>
          </p:cNvPr>
          <p:cNvPicPr>
            <a:picLocks noChangeAspect="1"/>
          </p:cNvPicPr>
          <p:nvPr/>
        </p:nvPicPr>
        <p:blipFill rotWithShape="1">
          <a:blip r:embed="rId5" cstate="print"/>
          <a:srcRect l="14669" r="10292"/>
          <a:stretch/>
        </p:blipFill>
        <p:spPr>
          <a:xfrm>
            <a:off x="9014974" y="253300"/>
            <a:ext cx="2934559" cy="2933033"/>
          </a:xfrm>
          <a:prstGeom prst="rect">
            <a:avLst/>
          </a:prstGeom>
        </p:spPr>
      </p:pic>
      <p:sp>
        <p:nvSpPr>
          <p:cNvPr id="40" name="Rectangle 39">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142088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0" name="Rectangle 69">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2" name="Rectangle 71">
            <a:extLst>
              <a:ext uri="{FF2B5EF4-FFF2-40B4-BE49-F238E27FC236}">
                <a16:creationId xmlns:a16="http://schemas.microsoft.com/office/drawing/2014/main" xmlns="" id="{326E4BE8-974E-4111-BA00-3C445D066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74" name="Rectangle 73">
            <a:extLst>
              <a:ext uri="{FF2B5EF4-FFF2-40B4-BE49-F238E27FC236}">
                <a16:creationId xmlns:a16="http://schemas.microsoft.com/office/drawing/2014/main" xmlns="" id="{D04CF648-5CB3-49E4-BE34-8A0598901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76" name="Rectangle 75">
            <a:extLst>
              <a:ext uri="{FF2B5EF4-FFF2-40B4-BE49-F238E27FC236}">
                <a16:creationId xmlns:a16="http://schemas.microsoft.com/office/drawing/2014/main" xmlns="" id="{669E559C-09DA-4586-86C9-F3C05D9A0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F0359325-494F-446D-1590-862EC4A33CD5}"/>
              </a:ext>
            </a:extLst>
          </p:cNvPr>
          <p:cNvSpPr>
            <a:spLocks noGrp="1"/>
          </p:cNvSpPr>
          <p:nvPr>
            <p:ph type="title"/>
          </p:nvPr>
        </p:nvSpPr>
        <p:spPr>
          <a:xfrm>
            <a:off x="3429000" y="631372"/>
            <a:ext cx="5103298" cy="3429000"/>
          </a:xfrm>
        </p:spPr>
        <p:txBody>
          <a:bodyPr vert="horz" lIns="91440" tIns="45720" rIns="91440" bIns="45720" rtlCol="0" anchor="b">
            <a:normAutofit/>
          </a:bodyPr>
          <a:lstStyle/>
          <a:p>
            <a:pPr algn="ctr"/>
            <a:r>
              <a:rPr lang="en-US" sz="3400" dirty="0"/>
              <a:t>EXECUTIVE DIRECTOR ‘S REPORT</a:t>
            </a:r>
            <a:br>
              <a:rPr lang="en-US" sz="3400" dirty="0"/>
            </a:br>
            <a:r>
              <a:rPr lang="en-US" sz="3400" dirty="0"/>
              <a:t>PROFESSOR MANJULA </a:t>
            </a:r>
            <a:br>
              <a:rPr lang="en-US" sz="3400" dirty="0"/>
            </a:br>
            <a:r>
              <a:rPr lang="en-US" sz="3400" dirty="0"/>
              <a:t>DATTA O’CONNOR </a:t>
            </a:r>
          </a:p>
        </p:txBody>
      </p:sp>
      <p:sp>
        <p:nvSpPr>
          <p:cNvPr id="78" name="Rectangle 77">
            <a:extLst>
              <a:ext uri="{FF2B5EF4-FFF2-40B4-BE49-F238E27FC236}">
                <a16:creationId xmlns:a16="http://schemas.microsoft.com/office/drawing/2014/main" xmlns="" id="{8ED0EEA0-F821-4F0C-B78E-25855FBB41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0"/>
            <a:ext cx="3433756"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xmlns="" id="{14548BC0-162E-4107-81DF-7389BF82F6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0" y="0"/>
            <a:ext cx="3429000" cy="3429000"/>
          </a:xfrm>
          <a:prstGeom prst="rect">
            <a:avLst/>
          </a:prstGeom>
        </p:spPr>
      </p:pic>
      <p:sp>
        <p:nvSpPr>
          <p:cNvPr id="82" name="Rectangle 81">
            <a:extLst>
              <a:ext uri="{FF2B5EF4-FFF2-40B4-BE49-F238E27FC236}">
                <a16:creationId xmlns:a16="http://schemas.microsoft.com/office/drawing/2014/main" xmlns="" id="{432C5BC4-015B-41F9-B453-DBEC7124E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82F5594-17D7-A44D-FA69-D257FC781011}"/>
              </a:ext>
            </a:extLst>
          </p:cNvPr>
          <p:cNvPicPr>
            <a:picLocks noChangeAspect="1"/>
          </p:cNvPicPr>
          <p:nvPr/>
        </p:nvPicPr>
        <p:blipFill>
          <a:blip r:embed="rId4" cstate="print"/>
          <a:stretch>
            <a:fillRect/>
          </a:stretch>
        </p:blipFill>
        <p:spPr>
          <a:xfrm>
            <a:off x="9267228" y="100358"/>
            <a:ext cx="2691022" cy="2784356"/>
          </a:xfrm>
          <a:prstGeom prst="rect">
            <a:avLst/>
          </a:prstGeom>
        </p:spPr>
      </p:pic>
      <p:sp>
        <p:nvSpPr>
          <p:cNvPr id="84" name="Rectangle 83">
            <a:extLst>
              <a:ext uri="{FF2B5EF4-FFF2-40B4-BE49-F238E27FC236}">
                <a16:creationId xmlns:a16="http://schemas.microsoft.com/office/drawing/2014/main" xmlns="" id="{9D6650AA-9995-401C-A354-276AB7A38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6" y="3427200"/>
            <a:ext cx="3435556"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10;&#10;Description automatically generated">
            <a:extLst>
              <a:ext uri="{FF2B5EF4-FFF2-40B4-BE49-F238E27FC236}">
                <a16:creationId xmlns:a16="http://schemas.microsoft.com/office/drawing/2014/main" xmlns="" id="{617C46D6-4362-85EE-1501-A90468A58FB4}"/>
              </a:ext>
            </a:extLst>
          </p:cNvPr>
          <p:cNvPicPr>
            <a:picLocks noGrp="1" noChangeAspect="1"/>
          </p:cNvPicPr>
          <p:nvPr>
            <p:ph idx="1"/>
          </p:nvPr>
        </p:nvPicPr>
        <p:blipFill>
          <a:blip r:embed="rId5" cstate="print"/>
          <a:stretch>
            <a:fillRect/>
          </a:stretch>
        </p:blipFill>
        <p:spPr>
          <a:xfrm>
            <a:off x="110945" y="524901"/>
            <a:ext cx="3313301" cy="1750214"/>
          </a:xfrm>
          <a:prstGeom prst="rect">
            <a:avLst/>
          </a:prstGeom>
        </p:spPr>
      </p:pic>
      <p:sp>
        <p:nvSpPr>
          <p:cNvPr id="86" name="Rectangle 85">
            <a:extLst>
              <a:ext uri="{FF2B5EF4-FFF2-40B4-BE49-F238E27FC236}">
                <a16:creationId xmlns:a16="http://schemas.microsoft.com/office/drawing/2014/main" xmlns="" id="{0D0A4853-EC6F-4CC5-A9EC-F91612C632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xmlns="" id="{DF2AA3CE-B974-48CA-96E0-5573A78E365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xmlns="" val="4110755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7439C-1331-EB6F-D10F-EBDBF4AF0E42}"/>
              </a:ext>
            </a:extLst>
          </p:cNvPr>
          <p:cNvSpPr>
            <a:spLocks noGrp="1"/>
          </p:cNvSpPr>
          <p:nvPr>
            <p:ph type="title"/>
          </p:nvPr>
        </p:nvSpPr>
        <p:spPr/>
        <p:txBody>
          <a:bodyPr>
            <a:normAutofit/>
          </a:bodyPr>
          <a:lstStyle/>
          <a:p>
            <a:r>
              <a:rPr lang="en-US" dirty="0"/>
              <a:t>ACHRH –Advisory and collaboration   </a:t>
            </a:r>
            <a:endParaRPr lang="en-AU" dirty="0"/>
          </a:p>
        </p:txBody>
      </p:sp>
      <p:sp>
        <p:nvSpPr>
          <p:cNvPr id="3" name="Content Placeholder 2">
            <a:extLst>
              <a:ext uri="{FF2B5EF4-FFF2-40B4-BE49-F238E27FC236}">
                <a16:creationId xmlns:a16="http://schemas.microsoft.com/office/drawing/2014/main" xmlns="" id="{846CEA63-7F47-1F13-488D-DBAC7FA5E64E}"/>
              </a:ext>
            </a:extLst>
          </p:cNvPr>
          <p:cNvSpPr>
            <a:spLocks noGrp="1"/>
          </p:cNvSpPr>
          <p:nvPr>
            <p:ph idx="1"/>
          </p:nvPr>
        </p:nvSpPr>
        <p:spPr>
          <a:xfrm>
            <a:off x="777242" y="1869168"/>
            <a:ext cx="10946672" cy="4351338"/>
          </a:xfrm>
        </p:spPr>
        <p:txBody>
          <a:bodyPr>
            <a:normAutofit fontScale="85000" lnSpcReduction="10000"/>
          </a:bodyPr>
          <a:lstStyle/>
          <a:p>
            <a:r>
              <a:rPr lang="en-US" sz="3600" u="sng" dirty="0"/>
              <a:t>Advisory capacity </a:t>
            </a:r>
            <a:r>
              <a:rPr lang="en-US" sz="3600" dirty="0"/>
              <a:t>- Suicide Prevention working group Whittlesea region, </a:t>
            </a:r>
            <a:r>
              <a:rPr lang="en-US" sz="3600" i="1" dirty="0"/>
              <a:t>Crossroads to Community Wellbeing Working Group  </a:t>
            </a:r>
            <a:r>
              <a:rPr lang="en-US" sz="3600" dirty="0"/>
              <a:t>1800Respect , Full Stop Australia, DV Alert -Life Line </a:t>
            </a:r>
          </a:p>
          <a:p>
            <a:r>
              <a:rPr lang="en-US" sz="3600" dirty="0"/>
              <a:t> </a:t>
            </a:r>
            <a:r>
              <a:rPr lang="en-US" sz="3600" u="sng" dirty="0"/>
              <a:t>Combined projects- </a:t>
            </a:r>
            <a:r>
              <a:rPr lang="en-US" sz="3600" dirty="0"/>
              <a:t>University of New South Wales , Sydney Australian Indian Medical Graduates Association, Harmony Alliance. Brotherhood of St Lawrence Epping , ISCKON (Hare Krishna Temple) , Casey Gurdwara , </a:t>
            </a:r>
            <a:r>
              <a:rPr lang="en-US" sz="3600" dirty="0" err="1"/>
              <a:t>Oorja</a:t>
            </a:r>
            <a:r>
              <a:rPr lang="en-US" sz="3600" dirty="0"/>
              <a:t> Foundation </a:t>
            </a:r>
          </a:p>
          <a:p>
            <a:r>
              <a:rPr lang="en-US" sz="3600" u="sng" dirty="0"/>
              <a:t>In India </a:t>
            </a:r>
            <a:r>
              <a:rPr lang="en-US" sz="3600" dirty="0"/>
              <a:t>– National Institute of Health and Family Welfare , Delhi </a:t>
            </a:r>
          </a:p>
          <a:p>
            <a:r>
              <a:rPr lang="en-US" sz="3600" dirty="0"/>
              <a:t>The </a:t>
            </a:r>
            <a:r>
              <a:rPr lang="en-US" sz="3600" u="sng" dirty="0"/>
              <a:t>SOUTH ASIAN COMMUNITY  </a:t>
            </a:r>
            <a:endParaRPr lang="en-AU" sz="3600" u="sng" dirty="0"/>
          </a:p>
        </p:txBody>
      </p:sp>
    </p:spTree>
    <p:extLst>
      <p:ext uri="{BB962C8B-B14F-4D97-AF65-F5344CB8AC3E}">
        <p14:creationId xmlns:p14="http://schemas.microsoft.com/office/powerpoint/2010/main" xmlns="" val="24602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EE6A7-22B1-50E7-329B-99B5B689B305}"/>
              </a:ext>
            </a:extLst>
          </p:cNvPr>
          <p:cNvSpPr>
            <a:spLocks noGrp="1"/>
          </p:cNvSpPr>
          <p:nvPr>
            <p:ph type="title"/>
          </p:nvPr>
        </p:nvSpPr>
        <p:spPr/>
        <p:txBody>
          <a:bodyPr/>
          <a:lstStyle/>
          <a:p>
            <a:r>
              <a:rPr lang="en-US" dirty="0" err="1"/>
              <a:t>Achrh</a:t>
            </a:r>
            <a:r>
              <a:rPr lang="en-US" dirty="0"/>
              <a:t> influence on policy </a:t>
            </a:r>
            <a:endParaRPr lang="en-AU" dirty="0"/>
          </a:p>
        </p:txBody>
      </p:sp>
      <p:sp>
        <p:nvSpPr>
          <p:cNvPr id="3" name="Content Placeholder 2">
            <a:extLst>
              <a:ext uri="{FF2B5EF4-FFF2-40B4-BE49-F238E27FC236}">
                <a16:creationId xmlns:a16="http://schemas.microsoft.com/office/drawing/2014/main" xmlns="" id="{561ABC23-924D-76AC-01C6-8E913E269257}"/>
              </a:ext>
            </a:extLst>
          </p:cNvPr>
          <p:cNvSpPr>
            <a:spLocks noGrp="1"/>
          </p:cNvSpPr>
          <p:nvPr>
            <p:ph idx="1"/>
          </p:nvPr>
        </p:nvSpPr>
        <p:spPr/>
        <p:txBody>
          <a:bodyPr>
            <a:normAutofit fontScale="85000" lnSpcReduction="20000"/>
          </a:bodyPr>
          <a:lstStyle/>
          <a:p>
            <a:r>
              <a:rPr lang="en-US" sz="3600" dirty="0"/>
              <a:t>Supported the  NSW coercive control legislation development, made a submission, invited to give evidence to NSW Parliamentary Hearing </a:t>
            </a:r>
          </a:p>
          <a:p>
            <a:r>
              <a:rPr lang="en-US" sz="3600" dirty="0"/>
              <a:t>Invited by the Federal AG to round table discussion on  coercive control legislation. </a:t>
            </a:r>
          </a:p>
          <a:p>
            <a:r>
              <a:rPr lang="en-US" sz="3600" dirty="0"/>
              <a:t>Dowry abuse recognized as a form of domestic abuse in National Plans to prevent domestic violence 2012-2022, 2023-2033</a:t>
            </a:r>
          </a:p>
          <a:p>
            <a:r>
              <a:rPr lang="en-US" sz="3600" dirty="0"/>
              <a:t>Dowry abuse recognized in the Victorian FV Prevention Act 2019 </a:t>
            </a:r>
          </a:p>
          <a:p>
            <a:r>
              <a:rPr lang="en-US" sz="3600" dirty="0"/>
              <a:t> </a:t>
            </a:r>
            <a:endParaRPr lang="en-AU" sz="3600" dirty="0"/>
          </a:p>
        </p:txBody>
      </p:sp>
    </p:spTree>
    <p:extLst>
      <p:ext uri="{BB962C8B-B14F-4D97-AF65-F5344CB8AC3E}">
        <p14:creationId xmlns:p14="http://schemas.microsoft.com/office/powerpoint/2010/main" xmlns="" val="114174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F08A82-2884-0C22-1935-A9ED5B908D7C}"/>
              </a:ext>
            </a:extLst>
          </p:cNvPr>
          <p:cNvSpPr>
            <a:spLocks noGrp="1"/>
          </p:cNvSpPr>
          <p:nvPr>
            <p:ph type="title"/>
          </p:nvPr>
        </p:nvSpPr>
        <p:spPr/>
        <p:txBody>
          <a:bodyPr>
            <a:normAutofit fontScale="90000"/>
          </a:bodyPr>
          <a:lstStyle/>
          <a:p>
            <a:r>
              <a:rPr lang="en-US" dirty="0" err="1"/>
              <a:t>Achrh</a:t>
            </a:r>
            <a:r>
              <a:rPr lang="en-US" dirty="0"/>
              <a:t> chairs the National dowry abuse working group</a:t>
            </a:r>
            <a:endParaRPr lang="en-AU" dirty="0"/>
          </a:p>
        </p:txBody>
      </p:sp>
      <p:sp>
        <p:nvSpPr>
          <p:cNvPr id="3" name="Content Placeholder 2">
            <a:extLst>
              <a:ext uri="{FF2B5EF4-FFF2-40B4-BE49-F238E27FC236}">
                <a16:creationId xmlns:a16="http://schemas.microsoft.com/office/drawing/2014/main" xmlns="" id="{C57A962C-80AA-DD70-EEDF-1A8ADABAB1E4}"/>
              </a:ext>
            </a:extLst>
          </p:cNvPr>
          <p:cNvSpPr>
            <a:spLocks noGrp="1"/>
          </p:cNvSpPr>
          <p:nvPr>
            <p:ph idx="1"/>
          </p:nvPr>
        </p:nvSpPr>
        <p:spPr>
          <a:xfrm>
            <a:off x="494214" y="1847397"/>
            <a:ext cx="10637518" cy="4351338"/>
          </a:xfrm>
        </p:spPr>
        <p:txBody>
          <a:bodyPr>
            <a:normAutofit/>
          </a:bodyPr>
          <a:lstStyle/>
          <a:p>
            <a:r>
              <a:rPr lang="en-US" dirty="0"/>
              <a:t>.</a:t>
            </a:r>
            <a:r>
              <a:rPr lang="en-US" sz="4000" dirty="0"/>
              <a:t>Membership- </a:t>
            </a:r>
            <a:r>
              <a:rPr lang="en-US" sz="2800" dirty="0"/>
              <a:t>Good </a:t>
            </a:r>
            <a:r>
              <a:rPr lang="en-US" sz="2800" dirty="0" err="1"/>
              <a:t>Sheperd</a:t>
            </a:r>
            <a:r>
              <a:rPr lang="en-US" sz="2800" dirty="0"/>
              <a:t> , Intouch Multicultural </a:t>
            </a:r>
            <a:r>
              <a:rPr lang="en-US" sz="2800" dirty="0" err="1"/>
              <a:t>centre</a:t>
            </a:r>
            <a:r>
              <a:rPr lang="en-US" sz="2800" dirty="0"/>
              <a:t>,  Harmony Alliance and UNSW </a:t>
            </a:r>
          </a:p>
          <a:p>
            <a:r>
              <a:rPr lang="en-US" sz="3600" dirty="0"/>
              <a:t>The group TOR include- highlight  the nature and impact of dowry abuse , prevention of dowry </a:t>
            </a:r>
            <a:r>
              <a:rPr lang="en-US" sz="3600" dirty="0" err="1"/>
              <a:t>absue</a:t>
            </a:r>
            <a:r>
              <a:rPr lang="en-US" sz="3600" dirty="0"/>
              <a:t>, advocating  for legislative changes to include dowry abuse at Federal level and States. </a:t>
            </a:r>
          </a:p>
          <a:p>
            <a:r>
              <a:rPr lang="en-US" sz="3600" dirty="0"/>
              <a:t>Regular meetings are held with relevant Govt authorities and Attorneys General . </a:t>
            </a:r>
            <a:endParaRPr lang="en-AU" sz="1800" dirty="0"/>
          </a:p>
        </p:txBody>
      </p:sp>
    </p:spTree>
    <p:extLst>
      <p:ext uri="{BB962C8B-B14F-4D97-AF65-F5344CB8AC3E}">
        <p14:creationId xmlns:p14="http://schemas.microsoft.com/office/powerpoint/2010/main" xmlns="" val="2079070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14070-3A9B-151E-D6A1-9005A59B4431}"/>
              </a:ext>
            </a:extLst>
          </p:cNvPr>
          <p:cNvSpPr>
            <a:spLocks noGrp="1"/>
          </p:cNvSpPr>
          <p:nvPr>
            <p:ph type="title"/>
          </p:nvPr>
        </p:nvSpPr>
        <p:spPr/>
        <p:txBody>
          <a:bodyPr>
            <a:normAutofit fontScale="90000"/>
          </a:bodyPr>
          <a:lstStyle/>
          <a:p>
            <a:r>
              <a:rPr lang="en-US" dirty="0" err="1"/>
              <a:t>Achrh</a:t>
            </a:r>
            <a:r>
              <a:rPr lang="en-US" dirty="0"/>
              <a:t> contributes to knowledge base</a:t>
            </a:r>
            <a:endParaRPr lang="en-AU" dirty="0"/>
          </a:p>
        </p:txBody>
      </p:sp>
      <p:sp>
        <p:nvSpPr>
          <p:cNvPr id="3" name="Content Placeholder 2">
            <a:extLst>
              <a:ext uri="{FF2B5EF4-FFF2-40B4-BE49-F238E27FC236}">
                <a16:creationId xmlns:a16="http://schemas.microsoft.com/office/drawing/2014/main" xmlns="" id="{B5EC5919-477D-8603-FF53-A226CB6B5BE3}"/>
              </a:ext>
            </a:extLst>
          </p:cNvPr>
          <p:cNvSpPr>
            <a:spLocks noGrp="1"/>
          </p:cNvSpPr>
          <p:nvPr>
            <p:ph idx="1"/>
          </p:nvPr>
        </p:nvSpPr>
        <p:spPr>
          <a:xfrm>
            <a:off x="679270" y="1690688"/>
            <a:ext cx="10637518" cy="4455432"/>
          </a:xfrm>
        </p:spPr>
        <p:txBody>
          <a:bodyPr>
            <a:normAutofit fontScale="92500" lnSpcReduction="10000"/>
          </a:bodyPr>
          <a:lstStyle/>
          <a:p>
            <a:r>
              <a:rPr lang="en-US" sz="3200" dirty="0"/>
              <a:t>All community projects are put through Human Research and Ethics Committee. Contribute to </a:t>
            </a:r>
            <a:r>
              <a:rPr lang="en-US" sz="3200" u="sng" dirty="0" err="1"/>
              <a:t>Communy</a:t>
            </a:r>
            <a:r>
              <a:rPr lang="en-US" sz="3200" u="sng" dirty="0"/>
              <a:t> Based Participatory Research </a:t>
            </a:r>
            <a:endParaRPr lang="en-AU" sz="3200" u="sng" dirty="0"/>
          </a:p>
          <a:p>
            <a:r>
              <a:rPr lang="en-US" sz="3200" dirty="0"/>
              <a:t>January 2022-  paper in Medical Journal of Australia on </a:t>
            </a:r>
            <a:r>
              <a:rPr lang="en-US" sz="3200" u="sng" dirty="0"/>
              <a:t>“Health Impacts of dowry abuse </a:t>
            </a:r>
          </a:p>
          <a:p>
            <a:r>
              <a:rPr lang="en-US" sz="3200" dirty="0"/>
              <a:t>In 2022 the Executive Director was invited by AIFS on behalf of Respect Victoria to write a paper </a:t>
            </a:r>
            <a:r>
              <a:rPr lang="en-US" sz="3200" u="sng" dirty="0"/>
              <a:t>on literature review on   -  dowry abuse , forced marriage and FGM </a:t>
            </a:r>
          </a:p>
          <a:p>
            <a:r>
              <a:rPr lang="en-US" sz="3200" dirty="0"/>
              <a:t>Published Blog on UNSW website as part of </a:t>
            </a:r>
            <a:r>
              <a:rPr lang="en-US" sz="3200" dirty="0" err="1"/>
              <a:t>Blogatahan</a:t>
            </a:r>
            <a:r>
              <a:rPr lang="en-US" sz="3200" dirty="0"/>
              <a:t> during #16daysofactivism on </a:t>
            </a:r>
            <a:r>
              <a:rPr lang="en-US" sz="3200" u="sng" dirty="0"/>
              <a:t>“Dowry </a:t>
            </a:r>
            <a:r>
              <a:rPr lang="en-US" sz="3200" u="sng" dirty="0" err="1"/>
              <a:t>absue</a:t>
            </a:r>
            <a:r>
              <a:rPr lang="en-US" sz="3200" u="sng" dirty="0"/>
              <a:t> and Exit Trafficking “ </a:t>
            </a:r>
          </a:p>
        </p:txBody>
      </p:sp>
    </p:spTree>
    <p:extLst>
      <p:ext uri="{BB962C8B-B14F-4D97-AF65-F5344CB8AC3E}">
        <p14:creationId xmlns:p14="http://schemas.microsoft.com/office/powerpoint/2010/main" xmlns="" val="125296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DB0C7-CBB0-5179-8FC2-50215A0937B7}"/>
              </a:ext>
            </a:extLst>
          </p:cNvPr>
          <p:cNvSpPr>
            <a:spLocks noGrp="1"/>
          </p:cNvSpPr>
          <p:nvPr>
            <p:ph type="title"/>
          </p:nvPr>
        </p:nvSpPr>
        <p:spPr/>
        <p:txBody>
          <a:bodyPr/>
          <a:lstStyle/>
          <a:p>
            <a:r>
              <a:rPr lang="en-US" dirty="0"/>
              <a:t>Project Work 2022</a:t>
            </a:r>
            <a:endParaRPr lang="en-AU" dirty="0"/>
          </a:p>
        </p:txBody>
      </p:sp>
      <p:sp>
        <p:nvSpPr>
          <p:cNvPr id="3" name="Content Placeholder 2">
            <a:extLst>
              <a:ext uri="{FF2B5EF4-FFF2-40B4-BE49-F238E27FC236}">
                <a16:creationId xmlns:a16="http://schemas.microsoft.com/office/drawing/2014/main" xmlns="" id="{56567D3D-CACE-6EAE-5109-FDFD5E171296}"/>
              </a:ext>
            </a:extLst>
          </p:cNvPr>
          <p:cNvSpPr>
            <a:spLocks noGrp="1"/>
          </p:cNvSpPr>
          <p:nvPr>
            <p:ph idx="1"/>
          </p:nvPr>
        </p:nvSpPr>
        <p:spPr/>
        <p:txBody>
          <a:bodyPr>
            <a:normAutofit lnSpcReduction="10000"/>
          </a:bodyPr>
          <a:lstStyle/>
          <a:p>
            <a:r>
              <a:rPr lang="en-US" sz="3200" dirty="0"/>
              <a:t>Mutual Relational Respect workshops since 2012</a:t>
            </a:r>
          </a:p>
          <a:p>
            <a:endParaRPr lang="en-US" sz="3200" dirty="0"/>
          </a:p>
          <a:p>
            <a:r>
              <a:rPr lang="en-US" sz="3200" dirty="0"/>
              <a:t>National dowry abuse prevention education campaign 2020-2022</a:t>
            </a:r>
          </a:p>
          <a:p>
            <a:endParaRPr lang="en-US" sz="3200" dirty="0"/>
          </a:p>
          <a:p>
            <a:r>
              <a:rPr lang="en-US" sz="3200" dirty="0" err="1"/>
              <a:t>Sneh</a:t>
            </a:r>
            <a:r>
              <a:rPr lang="en-US" sz="3200" dirty="0"/>
              <a:t> community participatory theatre project. 2021-2024</a:t>
            </a:r>
          </a:p>
          <a:p>
            <a:endParaRPr lang="en-US" sz="3200" dirty="0"/>
          </a:p>
          <a:p>
            <a:r>
              <a:rPr lang="en-US" sz="3200" dirty="0"/>
              <a:t>Three monthly  ACHRH Newsletter </a:t>
            </a:r>
          </a:p>
          <a:p>
            <a:endParaRPr lang="en-AU" dirty="0"/>
          </a:p>
        </p:txBody>
      </p:sp>
    </p:spTree>
    <p:extLst>
      <p:ext uri="{BB962C8B-B14F-4D97-AF65-F5344CB8AC3E}">
        <p14:creationId xmlns:p14="http://schemas.microsoft.com/office/powerpoint/2010/main" xmlns="" val="415681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253E-1519-DC4B-39AB-E9F99DC5DD2E}"/>
              </a:ext>
            </a:extLst>
          </p:cNvPr>
          <p:cNvSpPr>
            <a:spLocks noGrp="1"/>
          </p:cNvSpPr>
          <p:nvPr>
            <p:ph type="title"/>
          </p:nvPr>
        </p:nvSpPr>
        <p:spPr/>
        <p:txBody>
          <a:bodyPr>
            <a:normAutofit fontScale="90000"/>
          </a:bodyPr>
          <a:lstStyle/>
          <a:p>
            <a:r>
              <a:rPr lang="en-US" dirty="0"/>
              <a:t>Mutual Relational Respect workshops since 2012</a:t>
            </a:r>
            <a:br>
              <a:rPr lang="en-US" dirty="0"/>
            </a:br>
            <a:endParaRPr lang="en-AU" dirty="0"/>
          </a:p>
        </p:txBody>
      </p:sp>
      <p:sp>
        <p:nvSpPr>
          <p:cNvPr id="3" name="Content Placeholder 2">
            <a:extLst>
              <a:ext uri="{FF2B5EF4-FFF2-40B4-BE49-F238E27FC236}">
                <a16:creationId xmlns:a16="http://schemas.microsoft.com/office/drawing/2014/main" xmlns="" id="{19C987FF-0E8E-90CC-F2AA-A240B84A36B3}"/>
              </a:ext>
            </a:extLst>
          </p:cNvPr>
          <p:cNvSpPr>
            <a:spLocks noGrp="1"/>
          </p:cNvSpPr>
          <p:nvPr>
            <p:ph idx="1"/>
          </p:nvPr>
        </p:nvSpPr>
        <p:spPr>
          <a:xfrm>
            <a:off x="526871" y="1531710"/>
            <a:ext cx="10637518" cy="4351338"/>
          </a:xfrm>
        </p:spPr>
        <p:txBody>
          <a:bodyPr>
            <a:normAutofit fontScale="92500" lnSpcReduction="20000"/>
          </a:bodyPr>
          <a:lstStyle/>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The migration experience involves a complex combination of losses and opportunities. The migrants leave their homeland, family and friends, traditions and culture.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Migrants arriving in Australia can be isolated, disengaged, making them vulnerable to domestic violence, and related mental health issues . Yet there are few opportunities for migrants to learn about the new cultural system they are entering, or more particularly explore deeper understanding of social norms and notions of gender equality.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 ACHRH  has identified and been working to address this gap for about a  decade. In 2013, ACHRH implemented the Mutual Cultural Respect training project</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 it won the Victorian Govt Multicultural Award for Excellence award for COMMUNITY INNOVATION </a:t>
            </a:r>
          </a:p>
          <a:p>
            <a:pPr>
              <a:lnSpc>
                <a:spcPct val="107000"/>
              </a:lnSpc>
              <a:spcAft>
                <a:spcPts val="800"/>
              </a:spcAft>
            </a:pPr>
            <a:r>
              <a:rPr lang="en-AU" sz="2400" dirty="0">
                <a:latin typeface="Calibri" panose="020F0502020204030204" pitchFamily="34" charset="0"/>
                <a:ea typeface="Calibri" panose="020F0502020204030204" pitchFamily="34" charset="0"/>
                <a:cs typeface="Times New Roman" panose="02020603050405020304" pitchFamily="18" charset="0"/>
              </a:rPr>
              <a:t>Suitable for new migrants </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xmlns="" val="88340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xmlns="" id="{2BAF6C38-492C-4EA2-9BD9-B3CCDF4220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7" name="Rectangle 16">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9" name="Rectangle 18">
            <a:extLst>
              <a:ext uri="{FF2B5EF4-FFF2-40B4-BE49-F238E27FC236}">
                <a16:creationId xmlns:a16="http://schemas.microsoft.com/office/drawing/2014/main" xmlns="" id="{E254473F-7004-4DC4-8D5A-2FD85D5177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xmlns="" id="{D1CDBAAF-541B-4F2D-939E-B13F2EC7B5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 y="0"/>
            <a:ext cx="3429000" cy="3429000"/>
          </a:xfrm>
          <a:prstGeom prst="rect">
            <a:avLst/>
          </a:prstGeom>
        </p:spPr>
      </p:pic>
      <p:pic>
        <p:nvPicPr>
          <p:cNvPr id="4" name="Content Placeholder 3">
            <a:extLst>
              <a:ext uri="{FF2B5EF4-FFF2-40B4-BE49-F238E27FC236}">
                <a16:creationId xmlns:a16="http://schemas.microsoft.com/office/drawing/2014/main" xmlns="" id="{0F9CDF32-475A-A3D5-6EA7-B265F35A4ABD}"/>
              </a:ext>
            </a:extLst>
          </p:cNvPr>
          <p:cNvPicPr>
            <a:picLocks noGrp="1" noChangeAspect="1"/>
          </p:cNvPicPr>
          <p:nvPr>
            <p:ph idx="1"/>
          </p:nvPr>
        </p:nvPicPr>
        <p:blipFill rotWithShape="1">
          <a:blip r:embed="rId4" cstate="print"/>
          <a:srcRect t="4306" r="3" b="4650"/>
          <a:stretch/>
        </p:blipFill>
        <p:spPr>
          <a:xfrm>
            <a:off x="3432048" y="806"/>
            <a:ext cx="5327904" cy="6856388"/>
          </a:xfrm>
          <a:prstGeom prst="rect">
            <a:avLst/>
          </a:prstGeom>
        </p:spPr>
      </p:pic>
      <p:sp useBgFill="1">
        <p:nvSpPr>
          <p:cNvPr id="23" name="Rectangle 22">
            <a:extLst>
              <a:ext uri="{FF2B5EF4-FFF2-40B4-BE49-F238E27FC236}">
                <a16:creationId xmlns:a16="http://schemas.microsoft.com/office/drawing/2014/main" xmlns="" id="{BFA272C8-94F8-4081-B918-FED119E1A0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xmlns="" id="{2985CF86-7E97-4B8E-A274-890D1217B2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8763000" y="0"/>
            <a:ext cx="3429000" cy="3429000"/>
          </a:xfrm>
          <a:prstGeom prst="rect">
            <a:avLst/>
          </a:prstGeom>
        </p:spPr>
      </p:pic>
      <p:pic>
        <p:nvPicPr>
          <p:cNvPr id="27" name="Graphic 26">
            <a:extLst>
              <a:ext uri="{FF2B5EF4-FFF2-40B4-BE49-F238E27FC236}">
                <a16:creationId xmlns:a16="http://schemas.microsoft.com/office/drawing/2014/main" xmlns="" id="{BFE31F77-B71F-4A5B-8BBC-6584ED395BE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7" cstate="print">
            <a:duotone>
              <a:schemeClr val="accent3">
                <a:shade val="45000"/>
                <a:satMod val="135000"/>
              </a:schemeClr>
              <a:prstClr val="white"/>
            </a:duotone>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3050" y="3427200"/>
            <a:ext cx="3429000" cy="3429000"/>
          </a:xfrm>
          <a:prstGeom prst="rect">
            <a:avLst/>
          </a:prstGeom>
        </p:spPr>
      </p:pic>
      <p:sp>
        <p:nvSpPr>
          <p:cNvPr id="29" name="Rectangle 28">
            <a:extLst>
              <a:ext uri="{FF2B5EF4-FFF2-40B4-BE49-F238E27FC236}">
                <a16:creationId xmlns:a16="http://schemas.microsoft.com/office/drawing/2014/main" xmlns="" id="{35182FCE-5B14-4A20-BB06-D2C1360773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xmlns="" id="{C606E479-C24C-415E-BB4A-B07BE0D56D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8763000" y="3429000"/>
            <a:ext cx="3429000" cy="3429000"/>
          </a:xfrm>
          <a:prstGeom prst="rect">
            <a:avLst/>
          </a:prstGeom>
        </p:spPr>
      </p:pic>
    </p:spTree>
    <p:extLst>
      <p:ext uri="{BB962C8B-B14F-4D97-AF65-F5344CB8AC3E}">
        <p14:creationId xmlns:p14="http://schemas.microsoft.com/office/powerpoint/2010/main" xmlns="" val="181321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9E399-714B-E495-C3D1-A8C1BC8A2872}"/>
              </a:ext>
            </a:extLst>
          </p:cNvPr>
          <p:cNvSpPr>
            <a:spLocks noGrp="1"/>
          </p:cNvSpPr>
          <p:nvPr>
            <p:ph type="title"/>
          </p:nvPr>
        </p:nvSpPr>
        <p:spPr/>
        <p:txBody>
          <a:bodyPr>
            <a:normAutofit fontScale="90000"/>
          </a:bodyPr>
          <a:lstStyle/>
          <a:p>
            <a:r>
              <a:rPr lang="en-US" sz="4400" dirty="0"/>
              <a:t> 2017-2023  ACHRH  awarded DSS funding to extend MCR training to primary prevention :</a:t>
            </a:r>
            <a:endParaRPr lang="en-AU" dirty="0"/>
          </a:p>
        </p:txBody>
      </p:sp>
      <p:sp>
        <p:nvSpPr>
          <p:cNvPr id="3" name="Content Placeholder 2">
            <a:extLst>
              <a:ext uri="{FF2B5EF4-FFF2-40B4-BE49-F238E27FC236}">
                <a16:creationId xmlns:a16="http://schemas.microsoft.com/office/drawing/2014/main" xmlns="" id="{EB7DB5C2-F573-0705-9361-925030DC7F15}"/>
              </a:ext>
            </a:extLst>
          </p:cNvPr>
          <p:cNvSpPr>
            <a:spLocks noGrp="1"/>
          </p:cNvSpPr>
          <p:nvPr>
            <p:ph idx="1"/>
          </p:nvPr>
        </p:nvSpPr>
        <p:spPr>
          <a:xfrm>
            <a:off x="555171" y="1905000"/>
            <a:ext cx="10772503" cy="4718504"/>
          </a:xfrm>
        </p:spPr>
        <p:txBody>
          <a:bodyPr>
            <a:normAutofit fontScale="25000" lnSpcReduction="20000"/>
          </a:bodyPr>
          <a:lstStyle/>
          <a:p>
            <a:r>
              <a:rPr lang="en-US" sz="9600" dirty="0"/>
              <a:t>MRR project was conceptualized </a:t>
            </a:r>
          </a:p>
          <a:p>
            <a:r>
              <a:rPr lang="en-US" sz="9600" dirty="0"/>
              <a:t>How- The MRR project explores how women and men use their local cultural references to make sense of domestic violence they have experienced or witnessed.  It uses adult learning principles respecting and builds on the knowledge and life experiences of adult participants in interactive workshops </a:t>
            </a:r>
          </a:p>
          <a:p>
            <a:r>
              <a:rPr lang="en-US" sz="9600" dirty="0"/>
              <a:t>What - The workshops address primary prevention of violence against women through providing opportunities to discuss health relationships and lifestyles, shared decision-making, enhanced harmony and equality, and championing the fight against family violence. </a:t>
            </a:r>
          </a:p>
          <a:p>
            <a:endParaRPr lang="en-US" sz="9600" dirty="0"/>
          </a:p>
          <a:p>
            <a:r>
              <a:rPr lang="en-US" sz="9600" dirty="0"/>
              <a:t>Funding renewed third time 2022 – to </a:t>
            </a:r>
            <a:r>
              <a:rPr lang="en-US" sz="9600" dirty="0" err="1"/>
              <a:t>conntinue</a:t>
            </a:r>
            <a:r>
              <a:rPr lang="en-US" sz="9600" dirty="0"/>
              <a:t> into  2023 </a:t>
            </a:r>
          </a:p>
          <a:p>
            <a:endParaRPr lang="en-US" sz="9600" dirty="0"/>
          </a:p>
          <a:p>
            <a:r>
              <a:rPr lang="en-US" sz="9600" dirty="0"/>
              <a:t>Suitable for University/TAFE students  , and adults </a:t>
            </a:r>
          </a:p>
          <a:p>
            <a:endParaRPr lang="en-US" sz="8000" dirty="0"/>
          </a:p>
          <a:p>
            <a:endParaRPr lang="en-US" sz="5100" dirty="0"/>
          </a:p>
          <a:p>
            <a:endParaRPr lang="en-US" sz="5100" dirty="0"/>
          </a:p>
          <a:p>
            <a:endParaRPr lang="en-US" dirty="0"/>
          </a:p>
          <a:p>
            <a:r>
              <a:rPr lang="en-US" dirty="0"/>
              <a:t> </a:t>
            </a:r>
            <a:endParaRPr lang="en-AU" dirty="0"/>
          </a:p>
        </p:txBody>
      </p:sp>
    </p:spTree>
    <p:extLst>
      <p:ext uri="{BB962C8B-B14F-4D97-AF65-F5344CB8AC3E}">
        <p14:creationId xmlns:p14="http://schemas.microsoft.com/office/powerpoint/2010/main" xmlns="" val="286124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51CE36-D6E0-6A00-0F74-4D4095BDBF05}"/>
              </a:ext>
            </a:extLst>
          </p:cNvPr>
          <p:cNvSpPr>
            <a:spLocks noGrp="1"/>
          </p:cNvSpPr>
          <p:nvPr>
            <p:ph type="title"/>
          </p:nvPr>
        </p:nvSpPr>
        <p:spPr/>
        <p:txBody>
          <a:bodyPr>
            <a:normAutofit fontScale="90000"/>
          </a:bodyPr>
          <a:lstStyle/>
          <a:p>
            <a:r>
              <a:rPr lang="en-US" dirty="0"/>
              <a:t>Evaluation</a:t>
            </a:r>
            <a:br>
              <a:rPr lang="en-US" dirty="0"/>
            </a:br>
            <a:endParaRPr lang="en-AU" dirty="0"/>
          </a:p>
        </p:txBody>
      </p:sp>
      <p:sp>
        <p:nvSpPr>
          <p:cNvPr id="3" name="Content Placeholder 2">
            <a:extLst>
              <a:ext uri="{FF2B5EF4-FFF2-40B4-BE49-F238E27FC236}">
                <a16:creationId xmlns:a16="http://schemas.microsoft.com/office/drawing/2014/main" xmlns="" id="{880F8D08-A1B1-6E8F-C694-EB30C708FD27}"/>
              </a:ext>
            </a:extLst>
          </p:cNvPr>
          <p:cNvSpPr>
            <a:spLocks noGrp="1"/>
          </p:cNvSpPr>
          <p:nvPr>
            <p:ph idx="1"/>
          </p:nvPr>
        </p:nvSpPr>
        <p:spPr>
          <a:xfrm>
            <a:off x="777240" y="1447800"/>
            <a:ext cx="10637520" cy="4729163"/>
          </a:xfrm>
        </p:spPr>
        <p:txBody>
          <a:bodyPr>
            <a:normAutofit fontScale="92500"/>
          </a:bodyPr>
          <a:lstStyle/>
          <a:p>
            <a:r>
              <a:rPr lang="en-US" sz="2400" dirty="0"/>
              <a:t>2021 proved challenging due to covid. </a:t>
            </a:r>
          </a:p>
          <a:p>
            <a:r>
              <a:rPr lang="en-US" sz="2400" dirty="0"/>
              <a:t>We improvised and turned the in person workshops into Zoom meetings. </a:t>
            </a:r>
            <a:endParaRPr lang="en-AU" sz="2400" dirty="0"/>
          </a:p>
          <a:p>
            <a:r>
              <a:rPr lang="en-US" sz="2400" dirty="0"/>
              <a:t>The MRR project delivered 10 workshops to a range of South Asian community groups and professional in 2021-22 across metropolitan Melbourne, Wodonga and Sydney. And 11 workshops on 2018-19 </a:t>
            </a:r>
          </a:p>
          <a:p>
            <a:r>
              <a:rPr lang="en-US" sz="2400" dirty="0"/>
              <a:t>MRR workshop format is well accepted, leads to enhanced knowledge around nonphysical forms of FDV , help seeking sources , what drives FDV and helps challenge attitudes. </a:t>
            </a:r>
          </a:p>
          <a:p>
            <a:r>
              <a:rPr lang="en-US" sz="2400" dirty="0"/>
              <a:t>. Awareness of mental health and suicidal </a:t>
            </a:r>
            <a:r>
              <a:rPr lang="en-US" sz="2400" dirty="0" err="1"/>
              <a:t>behaviours</a:t>
            </a:r>
            <a:r>
              <a:rPr lang="en-US" sz="2400" dirty="0"/>
              <a:t> , how to self-help and help others and get professional help at the earliest. </a:t>
            </a:r>
          </a:p>
          <a:p>
            <a:endParaRPr lang="en-US" sz="2400" dirty="0"/>
          </a:p>
          <a:p>
            <a:endParaRPr lang="en-US" sz="2400" dirty="0"/>
          </a:p>
          <a:p>
            <a:r>
              <a:rPr lang="en-US" sz="2400" dirty="0"/>
              <a:t> </a:t>
            </a:r>
          </a:p>
          <a:p>
            <a:endParaRPr lang="en-US" dirty="0"/>
          </a:p>
        </p:txBody>
      </p:sp>
    </p:spTree>
    <p:extLst>
      <p:ext uri="{BB962C8B-B14F-4D97-AF65-F5344CB8AC3E}">
        <p14:creationId xmlns:p14="http://schemas.microsoft.com/office/powerpoint/2010/main" xmlns="" val="162061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9977E-ED4F-A3A2-774A-0DD68FD74BD9}"/>
              </a:ext>
            </a:extLst>
          </p:cNvPr>
          <p:cNvSpPr>
            <a:spLocks noGrp="1"/>
          </p:cNvSpPr>
          <p:nvPr>
            <p:ph type="title"/>
          </p:nvPr>
        </p:nvSpPr>
        <p:spPr/>
        <p:txBody>
          <a:bodyPr/>
          <a:lstStyle/>
          <a:p>
            <a:endParaRPr lang="en-AU"/>
          </a:p>
        </p:txBody>
      </p:sp>
      <p:pic>
        <p:nvPicPr>
          <p:cNvPr id="4" name="Content Placeholder 3">
            <a:extLst>
              <a:ext uri="{FF2B5EF4-FFF2-40B4-BE49-F238E27FC236}">
                <a16:creationId xmlns:a16="http://schemas.microsoft.com/office/drawing/2014/main" xmlns="" id="{B2909E10-8280-F2D7-0082-1E445DCF1158}"/>
              </a:ext>
            </a:extLst>
          </p:cNvPr>
          <p:cNvPicPr>
            <a:picLocks noGrp="1" noChangeAspect="1"/>
          </p:cNvPicPr>
          <p:nvPr>
            <p:ph idx="1"/>
          </p:nvPr>
        </p:nvPicPr>
        <p:blipFill>
          <a:blip r:embed="rId2" cstate="print"/>
          <a:stretch>
            <a:fillRect/>
          </a:stretch>
        </p:blipFill>
        <p:spPr>
          <a:xfrm>
            <a:off x="3554201" y="1885037"/>
            <a:ext cx="4669941" cy="1707028"/>
          </a:xfrm>
          <a:prstGeom prst="rect">
            <a:avLst/>
          </a:prstGeom>
        </p:spPr>
      </p:pic>
    </p:spTree>
    <p:extLst>
      <p:ext uri="{BB962C8B-B14F-4D97-AF65-F5344CB8AC3E}">
        <p14:creationId xmlns:p14="http://schemas.microsoft.com/office/powerpoint/2010/main" xmlns="" val="1103749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06E85-B23D-948C-7B09-A09DA3B1A290}"/>
              </a:ext>
            </a:extLst>
          </p:cNvPr>
          <p:cNvSpPr>
            <a:spLocks noGrp="1"/>
          </p:cNvSpPr>
          <p:nvPr>
            <p:ph type="title"/>
          </p:nvPr>
        </p:nvSpPr>
        <p:spPr/>
        <p:txBody>
          <a:bodyPr/>
          <a:lstStyle/>
          <a:p>
            <a:r>
              <a:rPr lang="en-AU" dirty="0"/>
              <a:t>Dowry Abuse prevention campaign </a:t>
            </a:r>
          </a:p>
        </p:txBody>
      </p:sp>
      <p:sp>
        <p:nvSpPr>
          <p:cNvPr id="3" name="Content Placeholder 2">
            <a:extLst>
              <a:ext uri="{FF2B5EF4-FFF2-40B4-BE49-F238E27FC236}">
                <a16:creationId xmlns:a16="http://schemas.microsoft.com/office/drawing/2014/main" xmlns="" id="{618BF731-CB71-26FF-7A13-BE637E4A9D9F}"/>
              </a:ext>
            </a:extLst>
          </p:cNvPr>
          <p:cNvSpPr>
            <a:spLocks noGrp="1"/>
          </p:cNvSpPr>
          <p:nvPr>
            <p:ph idx="1"/>
          </p:nvPr>
        </p:nvSpPr>
        <p:spPr/>
        <p:txBody>
          <a:bodyPr/>
          <a:lstStyle/>
          <a:p>
            <a:r>
              <a:rPr lang="en-AU" sz="2800" dirty="0"/>
              <a:t>A grant over three years with Harmony Alliance started in 2020-2022 </a:t>
            </a:r>
          </a:p>
          <a:p>
            <a:r>
              <a:rPr lang="en-US" sz="2400" dirty="0"/>
              <a:t>AIMS- Engage and upskill migrant and refugee community leaders to raise awareness of dowry abuse in their communities, counter attitudes that condone violence and increase the ability of community members to address and prevent dowry abuse within their relationships, families, and communities. </a:t>
            </a:r>
          </a:p>
          <a:p>
            <a:r>
              <a:rPr lang="en-US" sz="2400" dirty="0"/>
              <a:t>To achieve this, the project adopted an intersectional community-led, co-design approach, alongside a culturally tailored, trauma-informed and intersectional method. </a:t>
            </a:r>
          </a:p>
          <a:p>
            <a:r>
              <a:rPr lang="en-US" sz="2400" dirty="0"/>
              <a:t>In being intersectional, the project acknowledged the diversity of experiences of people from migrant and refugee backgrounds with awareness of the intersecting impacts of gender for women</a:t>
            </a:r>
          </a:p>
          <a:p>
            <a:endParaRPr lang="en-AU" dirty="0"/>
          </a:p>
        </p:txBody>
      </p:sp>
    </p:spTree>
    <p:extLst>
      <p:ext uri="{BB962C8B-B14F-4D97-AF65-F5344CB8AC3E}">
        <p14:creationId xmlns:p14="http://schemas.microsoft.com/office/powerpoint/2010/main" xmlns="" val="3979265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CDAD7-A261-41A9-4E5C-0AE77EDE94A1}"/>
              </a:ext>
            </a:extLst>
          </p:cNvPr>
          <p:cNvSpPr>
            <a:spLocks noGrp="1"/>
          </p:cNvSpPr>
          <p:nvPr>
            <p:ph type="title"/>
          </p:nvPr>
        </p:nvSpPr>
        <p:spPr/>
        <p:txBody>
          <a:bodyPr>
            <a:normAutofit fontScale="90000"/>
          </a:bodyPr>
          <a:lstStyle/>
          <a:p>
            <a:r>
              <a:rPr lang="en-AU" dirty="0"/>
              <a:t>National Dowry Abuse Prevention project Output </a:t>
            </a:r>
          </a:p>
        </p:txBody>
      </p:sp>
      <p:sp>
        <p:nvSpPr>
          <p:cNvPr id="3" name="Content Placeholder 2">
            <a:extLst>
              <a:ext uri="{FF2B5EF4-FFF2-40B4-BE49-F238E27FC236}">
                <a16:creationId xmlns:a16="http://schemas.microsoft.com/office/drawing/2014/main" xmlns="" id="{9B655F67-2A18-5538-62A5-814B0EED512F}"/>
              </a:ext>
            </a:extLst>
          </p:cNvPr>
          <p:cNvSpPr>
            <a:spLocks noGrp="1"/>
          </p:cNvSpPr>
          <p:nvPr>
            <p:ph idx="1"/>
          </p:nvPr>
        </p:nvSpPr>
        <p:spPr>
          <a:xfrm>
            <a:off x="620486" y="1948543"/>
            <a:ext cx="10794274" cy="4441371"/>
          </a:xfrm>
        </p:spPr>
        <p:txBody>
          <a:bodyPr>
            <a:normAutofit/>
          </a:bodyPr>
          <a:lstStyle/>
          <a:p>
            <a:r>
              <a:rPr lang="en-US" sz="2400" dirty="0"/>
              <a:t>Conducted  5 focus groups, ran a national survey </a:t>
            </a:r>
            <a:r>
              <a:rPr lang="en-US" sz="2400" dirty="0" err="1"/>
              <a:t>tragetted</a:t>
            </a:r>
            <a:r>
              <a:rPr lang="en-US" sz="2400" dirty="0"/>
              <a:t> at the South Asian community around the prevalence of dowry abuse in Australia </a:t>
            </a:r>
          </a:p>
          <a:p>
            <a:endParaRPr lang="en-US" sz="2400" dirty="0"/>
          </a:p>
          <a:p>
            <a:r>
              <a:rPr lang="en-US" sz="2400" dirty="0"/>
              <a:t>Prepared national workshops  titled : Demand </a:t>
            </a:r>
            <a:r>
              <a:rPr lang="en-US" sz="2400" dirty="0" err="1"/>
              <a:t>Equalty</a:t>
            </a:r>
            <a:r>
              <a:rPr lang="en-US" sz="2400" dirty="0"/>
              <a:t> not dowry “</a:t>
            </a:r>
          </a:p>
          <a:p>
            <a:endParaRPr lang="en-US" sz="2400" dirty="0"/>
          </a:p>
          <a:p>
            <a:r>
              <a:rPr lang="en-US" sz="2400" dirty="0"/>
              <a:t> Trained 15  trainers nationally to run the workshops  -36 workshops were conducted </a:t>
            </a:r>
          </a:p>
          <a:p>
            <a:r>
              <a:rPr lang="en-US" sz="2400" dirty="0"/>
              <a:t>Produced  an academic paper on “Heath Impacts of  dowry Abuse “  published 2022 in MJA </a:t>
            </a:r>
          </a:p>
          <a:p>
            <a:r>
              <a:rPr lang="en-US" sz="2400" dirty="0"/>
              <a:t>Grant extended into 2023 -24 to </a:t>
            </a:r>
            <a:r>
              <a:rPr lang="en-US" sz="2400" u="sng" dirty="0"/>
              <a:t>scale up the </a:t>
            </a:r>
            <a:r>
              <a:rPr lang="en-US" sz="2400" u="sng" dirty="0" err="1"/>
              <a:t>ouput</a:t>
            </a:r>
            <a:r>
              <a:rPr lang="en-US" sz="2400" u="sng" dirty="0"/>
              <a:t> to reach thousands   </a:t>
            </a:r>
          </a:p>
          <a:p>
            <a:endParaRPr lang="en-AU" dirty="0"/>
          </a:p>
        </p:txBody>
      </p:sp>
    </p:spTree>
    <p:extLst>
      <p:ext uri="{BB962C8B-B14F-4D97-AF65-F5344CB8AC3E}">
        <p14:creationId xmlns:p14="http://schemas.microsoft.com/office/powerpoint/2010/main" xmlns="" val="427258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2F03B-681C-3016-E083-9A59829468BB}"/>
              </a:ext>
            </a:extLst>
          </p:cNvPr>
          <p:cNvSpPr>
            <a:spLocks noGrp="1"/>
          </p:cNvSpPr>
          <p:nvPr>
            <p:ph type="title"/>
          </p:nvPr>
        </p:nvSpPr>
        <p:spPr/>
        <p:txBody>
          <a:bodyPr>
            <a:normAutofit/>
          </a:bodyPr>
          <a:lstStyle/>
          <a:p>
            <a:r>
              <a:rPr lang="en-AU" dirty="0"/>
              <a:t>ACHRH NEWSLETTER  </a:t>
            </a:r>
          </a:p>
        </p:txBody>
      </p:sp>
      <p:sp>
        <p:nvSpPr>
          <p:cNvPr id="3" name="Content Placeholder 2">
            <a:extLst>
              <a:ext uri="{FF2B5EF4-FFF2-40B4-BE49-F238E27FC236}">
                <a16:creationId xmlns:a16="http://schemas.microsoft.com/office/drawing/2014/main" xmlns="" id="{0B36D86F-ACB9-AF61-DDB5-2685334BAA33}"/>
              </a:ext>
            </a:extLst>
          </p:cNvPr>
          <p:cNvSpPr>
            <a:spLocks noGrp="1"/>
          </p:cNvSpPr>
          <p:nvPr>
            <p:ph idx="1"/>
          </p:nvPr>
        </p:nvSpPr>
        <p:spPr/>
        <p:txBody>
          <a:bodyPr>
            <a:normAutofit/>
          </a:bodyPr>
          <a:lstStyle/>
          <a:p>
            <a:r>
              <a:rPr lang="en-AU" sz="4000" dirty="0"/>
              <a:t>Thank you Gauri Kapoor and Kristin Aitken !</a:t>
            </a:r>
          </a:p>
          <a:p>
            <a:endParaRPr lang="en-AU" sz="4000" dirty="0"/>
          </a:p>
          <a:p>
            <a:r>
              <a:rPr lang="en-AU" sz="4000" dirty="0"/>
              <a:t>3 newsletters produced annually</a:t>
            </a:r>
          </a:p>
          <a:p>
            <a:endParaRPr lang="en-AU" sz="4000" dirty="0"/>
          </a:p>
          <a:p>
            <a:endParaRPr lang="en-AU" sz="4000" dirty="0"/>
          </a:p>
        </p:txBody>
      </p:sp>
      <p:pic>
        <p:nvPicPr>
          <p:cNvPr id="4" name="Picture 3">
            <a:extLst>
              <a:ext uri="{FF2B5EF4-FFF2-40B4-BE49-F238E27FC236}">
                <a16:creationId xmlns:a16="http://schemas.microsoft.com/office/drawing/2014/main" xmlns="" id="{B3381CBB-676C-8ADE-60F0-0DDB715366FD}"/>
              </a:ext>
            </a:extLst>
          </p:cNvPr>
          <p:cNvPicPr>
            <a:picLocks noChangeAspect="1"/>
          </p:cNvPicPr>
          <p:nvPr/>
        </p:nvPicPr>
        <p:blipFill>
          <a:blip r:embed="rId2" cstate="print"/>
          <a:stretch>
            <a:fillRect/>
          </a:stretch>
        </p:blipFill>
        <p:spPr>
          <a:xfrm>
            <a:off x="3468461" y="4001294"/>
            <a:ext cx="4667250" cy="1704975"/>
          </a:xfrm>
          <a:prstGeom prst="rect">
            <a:avLst/>
          </a:prstGeom>
        </p:spPr>
      </p:pic>
      <p:pic>
        <p:nvPicPr>
          <p:cNvPr id="5" name="Picture 4">
            <a:extLst>
              <a:ext uri="{FF2B5EF4-FFF2-40B4-BE49-F238E27FC236}">
                <a16:creationId xmlns:a16="http://schemas.microsoft.com/office/drawing/2014/main" xmlns="" id="{41FF4EFA-0C22-D205-4E9F-94F5575FBEDC}"/>
              </a:ext>
            </a:extLst>
          </p:cNvPr>
          <p:cNvPicPr>
            <a:picLocks noChangeAspect="1"/>
          </p:cNvPicPr>
          <p:nvPr/>
        </p:nvPicPr>
        <p:blipFill>
          <a:blip r:embed="rId3" cstate="print"/>
          <a:stretch>
            <a:fillRect/>
          </a:stretch>
        </p:blipFill>
        <p:spPr>
          <a:xfrm flipH="1">
            <a:off x="9669414" y="2558143"/>
            <a:ext cx="2227939" cy="1796143"/>
          </a:xfrm>
          <a:prstGeom prst="rect">
            <a:avLst/>
          </a:prstGeom>
        </p:spPr>
      </p:pic>
      <p:pic>
        <p:nvPicPr>
          <p:cNvPr id="6" name="Picture 5">
            <a:extLst>
              <a:ext uri="{FF2B5EF4-FFF2-40B4-BE49-F238E27FC236}">
                <a16:creationId xmlns:a16="http://schemas.microsoft.com/office/drawing/2014/main" xmlns="" id="{0E27F4C0-5DC9-1FC1-D5CF-047EA750014D}"/>
              </a:ext>
            </a:extLst>
          </p:cNvPr>
          <p:cNvPicPr>
            <a:picLocks noChangeAspect="1"/>
          </p:cNvPicPr>
          <p:nvPr/>
        </p:nvPicPr>
        <p:blipFill>
          <a:blip r:embed="rId4" cstate="print"/>
          <a:stretch>
            <a:fillRect/>
          </a:stretch>
        </p:blipFill>
        <p:spPr>
          <a:xfrm>
            <a:off x="9669416" y="232231"/>
            <a:ext cx="1836784" cy="1591350"/>
          </a:xfrm>
          <a:prstGeom prst="rect">
            <a:avLst/>
          </a:prstGeom>
        </p:spPr>
      </p:pic>
    </p:spTree>
    <p:extLst>
      <p:ext uri="{BB962C8B-B14F-4D97-AF65-F5344CB8AC3E}">
        <p14:creationId xmlns:p14="http://schemas.microsoft.com/office/powerpoint/2010/main" xmlns="" val="407867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853B2-B486-EBCC-7776-BE32731322B2}"/>
              </a:ext>
            </a:extLst>
          </p:cNvPr>
          <p:cNvSpPr>
            <a:spLocks noGrp="1"/>
          </p:cNvSpPr>
          <p:nvPr>
            <p:ph type="title"/>
          </p:nvPr>
        </p:nvSpPr>
        <p:spPr/>
        <p:txBody>
          <a:bodyPr/>
          <a:lstStyle/>
          <a:p>
            <a:r>
              <a:rPr lang="en-AU" dirty="0"/>
              <a:t>FLAGSHIP PROJECT 2022</a:t>
            </a:r>
          </a:p>
        </p:txBody>
      </p:sp>
      <p:sp>
        <p:nvSpPr>
          <p:cNvPr id="3" name="Content Placeholder 2">
            <a:extLst>
              <a:ext uri="{FF2B5EF4-FFF2-40B4-BE49-F238E27FC236}">
                <a16:creationId xmlns:a16="http://schemas.microsoft.com/office/drawing/2014/main" xmlns="" id="{925E4E5A-3A9C-08ED-9F24-49AE4E974E9D}"/>
              </a:ext>
            </a:extLst>
          </p:cNvPr>
          <p:cNvSpPr>
            <a:spLocks noGrp="1"/>
          </p:cNvSpPr>
          <p:nvPr>
            <p:ph idx="1"/>
          </p:nvPr>
        </p:nvSpPr>
        <p:spPr/>
        <p:txBody>
          <a:bodyPr/>
          <a:lstStyle/>
          <a:p>
            <a:r>
              <a:rPr lang="en-AU" dirty="0"/>
              <a:t> </a:t>
            </a:r>
          </a:p>
        </p:txBody>
      </p:sp>
      <p:pic>
        <p:nvPicPr>
          <p:cNvPr id="4" name="Picture 3">
            <a:extLst>
              <a:ext uri="{FF2B5EF4-FFF2-40B4-BE49-F238E27FC236}">
                <a16:creationId xmlns:a16="http://schemas.microsoft.com/office/drawing/2014/main" xmlns="" id="{2F51590D-3370-F472-4104-F5A4F26B7A0B}"/>
              </a:ext>
            </a:extLst>
          </p:cNvPr>
          <p:cNvPicPr>
            <a:picLocks noChangeAspect="1"/>
          </p:cNvPicPr>
          <p:nvPr/>
        </p:nvPicPr>
        <p:blipFill>
          <a:blip r:embed="rId2" cstate="print"/>
          <a:stretch>
            <a:fillRect/>
          </a:stretch>
        </p:blipFill>
        <p:spPr>
          <a:xfrm>
            <a:off x="947057" y="1459480"/>
            <a:ext cx="9056914" cy="5083628"/>
          </a:xfrm>
          <a:prstGeom prst="rect">
            <a:avLst/>
          </a:prstGeom>
        </p:spPr>
      </p:pic>
    </p:spTree>
    <p:extLst>
      <p:ext uri="{BB962C8B-B14F-4D97-AF65-F5344CB8AC3E}">
        <p14:creationId xmlns:p14="http://schemas.microsoft.com/office/powerpoint/2010/main" xmlns="" val="54872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B1BE-7060-2849-8CA8-85D659E27135}"/>
              </a:ext>
            </a:extLst>
          </p:cNvPr>
          <p:cNvSpPr>
            <a:spLocks noGrp="1"/>
          </p:cNvSpPr>
          <p:nvPr>
            <p:ph type="ctrTitle"/>
          </p:nvPr>
        </p:nvSpPr>
        <p:spPr/>
        <p:txBody>
          <a:bodyPr/>
          <a:lstStyle/>
          <a:p>
            <a:r>
              <a:rPr lang="en-US" sz="3200" dirty="0"/>
              <a:t>About the grant program</a:t>
            </a:r>
          </a:p>
        </p:txBody>
      </p:sp>
      <p:sp>
        <p:nvSpPr>
          <p:cNvPr id="3" name="Content Placeholder 2">
            <a:extLst>
              <a:ext uri="{FF2B5EF4-FFF2-40B4-BE49-F238E27FC236}">
                <a16:creationId xmlns:a16="http://schemas.microsoft.com/office/drawing/2014/main" xmlns="" id="{60139BA8-27C2-FF46-94AD-6B476E6A4F87}"/>
              </a:ext>
            </a:extLst>
          </p:cNvPr>
          <p:cNvSpPr>
            <a:spLocks noGrp="1"/>
          </p:cNvSpPr>
          <p:nvPr>
            <p:ph idx="1"/>
          </p:nvPr>
        </p:nvSpPr>
        <p:spPr>
          <a:xfrm>
            <a:off x="719403" y="1124743"/>
            <a:ext cx="10753195" cy="5327427"/>
          </a:xfrm>
        </p:spPr>
        <p:txBody>
          <a:bodyPr/>
          <a:lstStyle/>
          <a:p>
            <a:pPr marL="0" indent="0" fontAlgn="base">
              <a:lnSpc>
                <a:spcPct val="150000"/>
              </a:lnSpc>
              <a:spcAft>
                <a:spcPts val="600"/>
              </a:spcAft>
              <a:buNone/>
            </a:pPr>
            <a:r>
              <a:rPr lang="en-AU" sz="2000" dirty="0">
                <a:solidFill>
                  <a:schemeClr val="tx1">
                    <a:lumMod val="65000"/>
                    <a:lumOff val="35000"/>
                  </a:schemeClr>
                </a:solidFill>
                <a:effectLst/>
                <a:latin typeface="Arial" panose="020B0604020202020204" pitchFamily="34" charset="0"/>
                <a:ea typeface="MS Gothic" panose="020B0609070205080204" pitchFamily="49" charset="-128"/>
                <a:cs typeface="Arial" panose="020B0604020202020204" pitchFamily="34" charset="0"/>
              </a:rPr>
              <a:t>The objectives of the Supporting Multicultural and Faith Communities to Prevent Family Violence 2021 Program are to: </a:t>
            </a:r>
            <a:r>
              <a:rPr lang="en-AU" sz="2000" dirty="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 </a:t>
            </a:r>
            <a:endParaRPr lang="en-AU"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deepen and expand primary prevention and early intervention activity with multicultural and faith communities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continue to build and enhance the collective knowledge of successful primary prevention and early intervention activity and intersectional practice   </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strengthen the capacity of organisations working with multicultural and faith communities in primary prevention and early intervention activity</a:t>
            </a:r>
          </a:p>
          <a:p>
            <a:pPr>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improve the identification and response to victim survivors of violence by better joining primary prevention activity with early intervention activity in a wide range of settings.</a:t>
            </a:r>
            <a:r>
              <a:rPr lang="en-AU" sz="2000" dirty="0">
                <a:solidFill>
                  <a:schemeClr val="tx1">
                    <a:lumMod val="65000"/>
                    <a:lumOff val="35000"/>
                  </a:schemeClr>
                </a:solidFill>
                <a:effectLst/>
                <a:latin typeface="Arial" panose="020B0604020202020204" pitchFamily="34" charset="0"/>
                <a:cs typeface="Arial" panose="020B0604020202020204" pitchFamily="34" charset="0"/>
              </a:rPr>
              <a:t> </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7471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04E91D-7A09-6B4E-B95B-81399FB72B54}"/>
              </a:ext>
            </a:extLst>
          </p:cNvPr>
          <p:cNvSpPr>
            <a:spLocks noGrp="1"/>
          </p:cNvSpPr>
          <p:nvPr>
            <p:ph type="ctrTitle"/>
          </p:nvPr>
        </p:nvSpPr>
        <p:spPr>
          <a:xfrm>
            <a:off x="838199" y="548464"/>
            <a:ext cx="5158840" cy="813206"/>
          </a:xfrm>
        </p:spPr>
        <p:txBody>
          <a:bodyPr vert="horz" lIns="91440" tIns="45720" rIns="91440" bIns="45720" rtlCol="0" anchor="ctr">
            <a:normAutofit/>
          </a:bodyPr>
          <a:lstStyle/>
          <a:p>
            <a:pPr defTabSz="914400" eaLnBrk="1" hangingPunct="1">
              <a:lnSpc>
                <a:spcPct val="90000"/>
              </a:lnSpc>
            </a:pPr>
            <a:r>
              <a:rPr lang="en-US" sz="3200" dirty="0">
                <a:effectLst/>
                <a:latin typeface="Arial" panose="020B0604020202020204" pitchFamily="34" charset="0"/>
                <a:ea typeface="Calibri" panose="020F0502020204030204" pitchFamily="34" charset="0"/>
                <a:cs typeface="Arial" panose="020B0604020202020204" pitchFamily="34" charset="0"/>
              </a:rPr>
              <a:t>SNEH Theatre Project </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21" name="Content Placeholder 8">
            <a:extLst>
              <a:ext uri="{FF2B5EF4-FFF2-40B4-BE49-F238E27FC236}">
                <a16:creationId xmlns:a16="http://schemas.microsoft.com/office/drawing/2014/main" xmlns="" id="{F1373EFB-13DD-31AD-2C7A-9AD586ADCBD5}"/>
              </a:ext>
            </a:extLst>
          </p:cNvPr>
          <p:cNvSpPr>
            <a:spLocks noGrp="1"/>
          </p:cNvSpPr>
          <p:nvPr>
            <p:ph idx="1"/>
          </p:nvPr>
        </p:nvSpPr>
        <p:spPr>
          <a:xfrm>
            <a:off x="5660571" y="707572"/>
            <a:ext cx="5938394" cy="5601964"/>
          </a:xfrm>
        </p:spPr>
        <p:txBody>
          <a:bodyPr vert="horz" lIns="91440" tIns="45720" rIns="91440" bIns="45720" rtlCol="0">
            <a:normAutofit/>
          </a:bodyPr>
          <a:lstStyle/>
          <a:p>
            <a:pPr marL="0" indent="0">
              <a:buNone/>
            </a:pPr>
            <a:r>
              <a:rPr lang="en-US"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in partnership with the </a:t>
            </a:r>
            <a:r>
              <a:rPr lang="en-US" sz="2400" dirty="0" err="1">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Oorja</a:t>
            </a:r>
            <a:r>
              <a:rPr lang="en-US"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rPr>
              <a:t> Foundation</a:t>
            </a:r>
            <a:endParaRPr lang="en-AU"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AU" sz="24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Film director and photography: Emma Macey-Storch</a:t>
            </a:r>
            <a:endParaRPr lang="en-AU" sz="28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Evaluation: </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Approved by the Melbourne Clinic Research Ethics Committee</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Funded by the Victorian Department of Families, Fairness and Housing under the ‘Supporting Multicultural and Faith Communities to Prevent Family Violence’ Grant Program</a:t>
            </a:r>
          </a:p>
          <a:p>
            <a:pPr marL="114300" indent="0" defTabSz="914400" eaLnBrk="1" hangingPunct="1">
              <a:lnSpc>
                <a:spcPct val="90000"/>
              </a:lnSpc>
              <a:buNone/>
            </a:pPr>
            <a:endParaRPr lang="en-GB"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xmlns="" id="{498B8FE0-7853-F24D-B61C-97D3EEC8F6DC}"/>
              </a:ext>
            </a:extLst>
          </p:cNvPr>
          <p:cNvPicPr/>
          <p:nvPr/>
        </p:nvPicPr>
        <p:blipFill>
          <a:blip r:embed="rId2" cstate="print"/>
          <a:srcRect l="-2889" t="-13794" r="-2833" b="-10354"/>
          <a:stretch>
            <a:fillRect/>
          </a:stretch>
        </p:blipFill>
        <p:spPr bwMode="auto">
          <a:xfrm>
            <a:off x="7878957" y="3175875"/>
            <a:ext cx="2386644" cy="520471"/>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8656E35D-8A79-D64D-53DA-942232275985}"/>
              </a:ext>
            </a:extLst>
          </p:cNvPr>
          <p:cNvPicPr>
            <a:picLocks noChangeAspect="1"/>
          </p:cNvPicPr>
          <p:nvPr/>
        </p:nvPicPr>
        <p:blipFill>
          <a:blip r:embed="rId3" cstate="print"/>
          <a:stretch>
            <a:fillRect/>
          </a:stretch>
        </p:blipFill>
        <p:spPr>
          <a:xfrm>
            <a:off x="593034" y="1459488"/>
            <a:ext cx="2966595" cy="1153084"/>
          </a:xfrm>
          <a:prstGeom prst="rect">
            <a:avLst/>
          </a:prstGeom>
        </p:spPr>
      </p:pic>
      <p:pic>
        <p:nvPicPr>
          <p:cNvPr id="5" name="Picture 4">
            <a:extLst>
              <a:ext uri="{FF2B5EF4-FFF2-40B4-BE49-F238E27FC236}">
                <a16:creationId xmlns:a16="http://schemas.microsoft.com/office/drawing/2014/main" xmlns="" id="{C609233C-2A11-5272-97EC-EA82653AFC91}"/>
              </a:ext>
            </a:extLst>
          </p:cNvPr>
          <p:cNvPicPr>
            <a:picLocks noChangeAspect="1"/>
          </p:cNvPicPr>
          <p:nvPr/>
        </p:nvPicPr>
        <p:blipFill>
          <a:blip r:embed="rId4" cstate="print"/>
          <a:stretch>
            <a:fillRect/>
          </a:stretch>
        </p:blipFill>
        <p:spPr>
          <a:xfrm>
            <a:off x="413419" y="4593771"/>
            <a:ext cx="3325823" cy="2020565"/>
          </a:xfrm>
          <a:prstGeom prst="rect">
            <a:avLst/>
          </a:prstGeom>
        </p:spPr>
      </p:pic>
    </p:spTree>
    <p:extLst>
      <p:ext uri="{BB962C8B-B14F-4D97-AF65-F5344CB8AC3E}">
        <p14:creationId xmlns:p14="http://schemas.microsoft.com/office/powerpoint/2010/main" xmlns="" val="279268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11A71-E1B8-2F4A-87C2-7BD5EA26DE6A}"/>
              </a:ext>
            </a:extLst>
          </p:cNvPr>
          <p:cNvSpPr>
            <a:spLocks noGrp="1"/>
          </p:cNvSpPr>
          <p:nvPr>
            <p:ph type="ctrTitle"/>
          </p:nvPr>
        </p:nvSpPr>
        <p:spPr>
          <a:xfrm>
            <a:off x="816429" y="376011"/>
            <a:ext cx="10598330" cy="748734"/>
          </a:xfrm>
        </p:spPr>
        <p:txBody>
          <a:bodyPr/>
          <a:lstStyle/>
          <a:p>
            <a:r>
              <a:rPr lang="en-US" sz="3200" dirty="0"/>
              <a:t>About the grant program</a:t>
            </a:r>
          </a:p>
        </p:txBody>
      </p:sp>
      <p:sp>
        <p:nvSpPr>
          <p:cNvPr id="3" name="Content Placeholder 2">
            <a:extLst>
              <a:ext uri="{FF2B5EF4-FFF2-40B4-BE49-F238E27FC236}">
                <a16:creationId xmlns:a16="http://schemas.microsoft.com/office/drawing/2014/main" xmlns="" id="{BF08A48F-F562-9C4F-9F79-1543B951E2FB}"/>
              </a:ext>
            </a:extLst>
          </p:cNvPr>
          <p:cNvSpPr>
            <a:spLocks noGrp="1"/>
          </p:cNvSpPr>
          <p:nvPr>
            <p:ph idx="1"/>
          </p:nvPr>
        </p:nvSpPr>
        <p:spPr>
          <a:xfrm>
            <a:off x="478971" y="1600199"/>
            <a:ext cx="10993627" cy="4881789"/>
          </a:xfrm>
        </p:spPr>
        <p:txBody>
          <a:bodyPr>
            <a:normAutofit/>
          </a:bodyPr>
          <a:lstStyle/>
          <a:p>
            <a:pPr marL="0" indent="0">
              <a:lnSpc>
                <a:spcPct val="150000"/>
              </a:lnSpc>
              <a:buNone/>
            </a:pPr>
            <a:r>
              <a:rPr lang="en-US" sz="2800" dirty="0">
                <a:solidFill>
                  <a:schemeClr val="tx1">
                    <a:lumMod val="65000"/>
                    <a:lumOff val="35000"/>
                  </a:schemeClr>
                </a:solidFill>
              </a:rPr>
              <a:t>The </a:t>
            </a:r>
            <a:r>
              <a:rPr lang="en-US" sz="2800" b="1" u="sng" dirty="0">
                <a:solidFill>
                  <a:schemeClr val="tx1">
                    <a:lumMod val="65000"/>
                    <a:lumOff val="35000"/>
                  </a:schemeClr>
                </a:solidFill>
              </a:rPr>
              <a:t>Supporting Multicultural and Faith Communities to Prevent Family Violence: 2021 Grant Program </a:t>
            </a:r>
            <a:r>
              <a:rPr lang="en-US" sz="2800" b="1" dirty="0">
                <a:solidFill>
                  <a:schemeClr val="tx1">
                    <a:lumMod val="65000"/>
                    <a:lumOff val="35000"/>
                  </a:schemeClr>
                </a:solidFill>
              </a:rPr>
              <a:t>under the DFFH </a:t>
            </a:r>
            <a:r>
              <a:rPr lang="en-US" sz="2800" dirty="0">
                <a:solidFill>
                  <a:schemeClr val="tx1">
                    <a:lumMod val="65000"/>
                    <a:lumOff val="35000"/>
                  </a:schemeClr>
                </a:solidFill>
              </a:rPr>
              <a:t> </a:t>
            </a:r>
          </a:p>
          <a:p>
            <a:pPr marL="0" indent="0">
              <a:lnSpc>
                <a:spcPct val="150000"/>
              </a:lnSpc>
              <a:buNone/>
            </a:pPr>
            <a:r>
              <a:rPr lang="en-US" sz="2800" dirty="0">
                <a:solidFill>
                  <a:schemeClr val="tx1">
                    <a:lumMod val="65000"/>
                    <a:lumOff val="35000"/>
                  </a:schemeClr>
                </a:solidFill>
              </a:rPr>
              <a:t> The Program will contribute to the </a:t>
            </a:r>
            <a:r>
              <a:rPr lang="en-US" sz="2800" b="1" u="sng" dirty="0">
                <a:solidFill>
                  <a:schemeClr val="tx1">
                    <a:lumMod val="65000"/>
                    <a:lumOff val="35000"/>
                  </a:schemeClr>
                </a:solidFill>
              </a:rPr>
              <a:t>Victorian Government’s vision to create </a:t>
            </a:r>
            <a:r>
              <a:rPr lang="en-US" sz="2800" b="1" dirty="0">
                <a:solidFill>
                  <a:schemeClr val="tx1">
                    <a:lumMod val="65000"/>
                    <a:lumOff val="35000"/>
                  </a:schemeClr>
                </a:solidFill>
              </a:rPr>
              <a:t>a</a:t>
            </a:r>
            <a:r>
              <a:rPr lang="en-US" sz="2800" b="1" u="sng" dirty="0">
                <a:solidFill>
                  <a:schemeClr val="tx1">
                    <a:lumMod val="65000"/>
                    <a:lumOff val="35000"/>
                  </a:schemeClr>
                </a:solidFill>
              </a:rPr>
              <a:t> Victoria free from violence</a:t>
            </a:r>
            <a:r>
              <a:rPr lang="en-US" sz="2800" b="1" dirty="0">
                <a:solidFill>
                  <a:schemeClr val="tx1">
                    <a:lumMod val="65000"/>
                    <a:lumOff val="35000"/>
                  </a:schemeClr>
                </a:solidFill>
              </a:rPr>
              <a:t>, </a:t>
            </a:r>
            <a:r>
              <a:rPr lang="en-US" sz="2800" dirty="0">
                <a:solidFill>
                  <a:schemeClr val="tx1">
                    <a:lumMod val="65000"/>
                    <a:lumOff val="35000"/>
                  </a:schemeClr>
                </a:solidFill>
              </a:rPr>
              <a:t> </a:t>
            </a:r>
          </a:p>
          <a:p>
            <a:pPr marL="0" indent="0">
              <a:lnSpc>
                <a:spcPct val="150000"/>
              </a:lnSpc>
              <a:buNone/>
            </a:pPr>
            <a:r>
              <a:rPr lang="en-US" sz="2800" dirty="0">
                <a:solidFill>
                  <a:schemeClr val="tx1">
                    <a:lumMod val="65000"/>
                    <a:lumOff val="35000"/>
                  </a:schemeClr>
                </a:solidFill>
              </a:rPr>
              <a:t> The program </a:t>
            </a:r>
            <a:r>
              <a:rPr lang="en-US" sz="2800" b="1" u="sng" dirty="0">
                <a:solidFill>
                  <a:schemeClr val="tx1">
                    <a:lumMod val="65000"/>
                    <a:lumOff val="35000"/>
                  </a:schemeClr>
                </a:solidFill>
              </a:rPr>
              <a:t>uses Change the Story: A Shared Framework </a:t>
            </a:r>
            <a:r>
              <a:rPr lang="en-US" sz="2800" dirty="0">
                <a:solidFill>
                  <a:schemeClr val="tx1">
                    <a:lumMod val="65000"/>
                    <a:lumOff val="35000"/>
                  </a:schemeClr>
                </a:solidFill>
              </a:rPr>
              <a:t> as the knowledge base to guide the scope of prevention activity</a:t>
            </a:r>
          </a:p>
          <a:p>
            <a:endParaRPr lang="en-US" dirty="0"/>
          </a:p>
        </p:txBody>
      </p:sp>
    </p:spTree>
    <p:extLst>
      <p:ext uri="{BB962C8B-B14F-4D97-AF65-F5344CB8AC3E}">
        <p14:creationId xmlns:p14="http://schemas.microsoft.com/office/powerpoint/2010/main" xmlns="" val="2339265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p:txBody>
          <a:bodyPr>
            <a:normAutofit fontScale="90000"/>
          </a:bodyPr>
          <a:lstStyle/>
          <a:p>
            <a:r>
              <a:rPr lang="en-AU" dirty="0"/>
              <a:t>WHY COMMUNITY PARTCIPATORY THEATRE ? </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p:txBody>
          <a:bodyPr>
            <a:normAutofit lnSpcReduction="10000"/>
          </a:bodyPr>
          <a:lstStyle/>
          <a:p>
            <a:r>
              <a:rPr lang="en-US" sz="2800" dirty="0" err="1"/>
              <a:t>Baesd</a:t>
            </a:r>
            <a:r>
              <a:rPr lang="en-US" sz="2800" dirty="0"/>
              <a:t> on Forum Theatre invented by perfected by Augusto Boal(Boal, 1979).  </a:t>
            </a:r>
          </a:p>
          <a:p>
            <a:r>
              <a:rPr lang="en-US" sz="2800" dirty="0"/>
              <a:t>USING CULTURE AS STRENGTH</a:t>
            </a:r>
          </a:p>
          <a:p>
            <a:r>
              <a:rPr lang="en-US" sz="2800" dirty="0"/>
              <a:t> Working with community and society it is crucial to improve strategies to address issues of social health, moving the locus of control from external agencies to the people who are directly experiencing it. </a:t>
            </a:r>
          </a:p>
          <a:p>
            <a:r>
              <a:rPr lang="en-US" sz="2800" dirty="0"/>
              <a:t>Theatre by bringing the stories of marginalized people on stage  offers a rare opportunity to people on the fringe to be in the center  where, being the experts of their own lives, they can be engaged in a dialogue with the audience to discover and explore collectively how to deal with their own problems. </a:t>
            </a:r>
            <a:endParaRPr lang="en-AU" sz="2800" dirty="0"/>
          </a:p>
        </p:txBody>
      </p:sp>
    </p:spTree>
    <p:extLst>
      <p:ext uri="{BB962C8B-B14F-4D97-AF65-F5344CB8AC3E}">
        <p14:creationId xmlns:p14="http://schemas.microsoft.com/office/powerpoint/2010/main" xmlns="" val="92163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12573-819D-1E35-3866-5CA528AA54BF}"/>
              </a:ext>
            </a:extLst>
          </p:cNvPr>
          <p:cNvSpPr>
            <a:spLocks noGrp="1"/>
          </p:cNvSpPr>
          <p:nvPr>
            <p:ph type="title"/>
          </p:nvPr>
        </p:nvSpPr>
        <p:spPr/>
        <p:txBody>
          <a:bodyPr>
            <a:normAutofit fontScale="90000"/>
          </a:bodyPr>
          <a:lstStyle/>
          <a:p>
            <a:r>
              <a:rPr lang="en-US" dirty="0"/>
              <a:t>CP Theatre gives the audience a part in the dramatic action</a:t>
            </a:r>
            <a:endParaRPr lang="en-AU" dirty="0"/>
          </a:p>
        </p:txBody>
      </p:sp>
      <p:sp>
        <p:nvSpPr>
          <p:cNvPr id="3" name="Content Placeholder 2">
            <a:extLst>
              <a:ext uri="{FF2B5EF4-FFF2-40B4-BE49-F238E27FC236}">
                <a16:creationId xmlns:a16="http://schemas.microsoft.com/office/drawing/2014/main" xmlns="" id="{31D79046-1000-1792-16BA-7A7BAA2AC620}"/>
              </a:ext>
            </a:extLst>
          </p:cNvPr>
          <p:cNvSpPr>
            <a:spLocks noGrp="1"/>
          </p:cNvSpPr>
          <p:nvPr>
            <p:ph idx="1"/>
          </p:nvPr>
        </p:nvSpPr>
        <p:spPr/>
        <p:txBody>
          <a:bodyPr>
            <a:normAutofit/>
          </a:bodyPr>
          <a:lstStyle/>
          <a:p>
            <a:r>
              <a:rPr lang="en-US" sz="2400" dirty="0"/>
              <a:t>The community of participants creates and acts out a symbolic representation in which they witness their struggle and highlight the forms of oppressive conflicts within society. </a:t>
            </a:r>
          </a:p>
          <a:p>
            <a:endParaRPr lang="en-US" sz="2400" dirty="0"/>
          </a:p>
          <a:p>
            <a:r>
              <a:rPr lang="en-US" sz="2400" dirty="0"/>
              <a:t>The scenario runs once and is subsequently enacted again, encouraging the audience to stop the action and change the dramatic action replacing a character on the stage. </a:t>
            </a:r>
          </a:p>
          <a:p>
            <a:endParaRPr lang="en-US" sz="2400" dirty="0"/>
          </a:p>
          <a:p>
            <a:r>
              <a:rPr lang="en-US" sz="2400" dirty="0"/>
              <a:t>Discussion is promoted by the facilitator, with the aim to create a deeper understanding of the scenario and gain a critical awareness about cultural assumptions, beliefs and values. And acting </a:t>
            </a:r>
            <a:r>
              <a:rPr lang="en-US" sz="2400" dirty="0" err="1"/>
              <a:t>ut</a:t>
            </a:r>
            <a:r>
              <a:rPr lang="en-US" sz="2400" dirty="0"/>
              <a:t> potentially helpful alternatives </a:t>
            </a:r>
            <a:endParaRPr lang="en-AU" sz="2400" dirty="0"/>
          </a:p>
        </p:txBody>
      </p:sp>
    </p:spTree>
    <p:extLst>
      <p:ext uri="{BB962C8B-B14F-4D97-AF65-F5344CB8AC3E}">
        <p14:creationId xmlns:p14="http://schemas.microsoft.com/office/powerpoint/2010/main" xmlns="" val="4145015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4B1C3-BC5E-F440-818D-CFFD24F28D0A}"/>
              </a:ext>
            </a:extLst>
          </p:cNvPr>
          <p:cNvSpPr>
            <a:spLocks noGrp="1"/>
          </p:cNvSpPr>
          <p:nvPr>
            <p:ph type="ctrTitle"/>
          </p:nvPr>
        </p:nvSpPr>
        <p:spPr>
          <a:xfrm>
            <a:off x="711200" y="228599"/>
            <a:ext cx="10769600" cy="725557"/>
          </a:xfrm>
        </p:spPr>
        <p:txBody>
          <a:bodyPr/>
          <a:lstStyle/>
          <a:p>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Creating the foundation of </a:t>
            </a:r>
            <a:r>
              <a:rPr lang="en-US" sz="3200" dirty="0" err="1">
                <a:solidFill>
                  <a:schemeClr val="accent1"/>
                </a:solidFill>
                <a:latin typeface="Arial" panose="020B0604020202020204" pitchFamily="34" charset="0"/>
                <a:ea typeface="Calibri" panose="020F0502020204030204" pitchFamily="34" charset="0"/>
                <a:cs typeface="Arial" panose="020B0604020202020204" pitchFamily="34" charset="0"/>
              </a:rPr>
              <a:t>Sneh</a:t>
            </a:r>
            <a:r>
              <a:rPr lang="en-US" sz="3200" dirty="0">
                <a:solidFill>
                  <a:schemeClr val="accent1"/>
                </a:solidFill>
                <a:latin typeface="Arial" panose="020B0604020202020204" pitchFamily="34" charset="0"/>
                <a:ea typeface="Calibri" panose="020F0502020204030204" pitchFamily="34" charset="0"/>
                <a:cs typeface="Arial" panose="020B0604020202020204" pitchFamily="34" charset="0"/>
              </a:rPr>
              <a:t> Theatre </a:t>
            </a:r>
            <a:r>
              <a:rPr lang="en-US"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accent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79116628-52D2-194A-BA34-D2E8FF8E4D0D}"/>
              </a:ext>
            </a:extLst>
          </p:cNvPr>
          <p:cNvSpPr>
            <a:spLocks noGrp="1"/>
          </p:cNvSpPr>
          <p:nvPr>
            <p:ph type="subTitle" idx="1"/>
          </p:nvPr>
        </p:nvSpPr>
        <p:spPr>
          <a:xfrm>
            <a:off x="711200" y="1142999"/>
            <a:ext cx="10769600" cy="5128591"/>
          </a:xfrm>
        </p:spPr>
        <p:txBody>
          <a:bodyPr>
            <a:normAutofit lnSpcReduction="10000"/>
          </a:bodyPr>
          <a:lstStyle/>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project first researched and explored the community’s understandings around gender norms, gender equality, and </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and domestic violence</a:t>
            </a:r>
            <a:endPar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Two focus groups were conducted with community members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26 Indian community members participated </a:t>
            </a:r>
          </a:p>
          <a:p>
            <a:pPr marL="285750" indent="-285750">
              <a:lnSpc>
                <a:spcPct val="150000"/>
              </a:lnSpc>
              <a:buClr>
                <a:schemeClr val="accent5"/>
              </a:buClr>
              <a:buFont typeface="Wingdings" pitchFamily="2" charset="2"/>
              <a:buChar char="v"/>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K</a:t>
            </a: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ey issues identified by the community included:</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D</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owry abuse</a:t>
            </a:r>
          </a:p>
          <a:p>
            <a:pPr marL="1257300" lvl="2" indent="-342900" algn="l">
              <a:lnSpc>
                <a:spcPct val="150000"/>
              </a:lnSpc>
              <a:buClr>
                <a:schemeClr val="accent5"/>
              </a:buClr>
              <a:buFontTx/>
              <a:buChar char="-"/>
            </a:pP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dynamics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Migration issues and vulnerabilities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I</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mpacts of not seeking help</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G</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endered drivers of violence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041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9" name="Rectangle 11">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1" name="Rectangle 13">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5">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5" name="Rectangle 17">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B811C760-4F0E-D7A3-B25E-EBF535DF3A83}"/>
              </a:ext>
            </a:extLst>
          </p:cNvPr>
          <p:cNvSpPr>
            <a:spLocks noGrp="1"/>
          </p:cNvSpPr>
          <p:nvPr>
            <p:ph type="title"/>
          </p:nvPr>
        </p:nvSpPr>
        <p:spPr>
          <a:xfrm>
            <a:off x="859970" y="1122363"/>
            <a:ext cx="4264351" cy="2056266"/>
          </a:xfrm>
        </p:spPr>
        <p:txBody>
          <a:bodyPr vert="horz" lIns="91440" tIns="45720" rIns="91440" bIns="45720" rtlCol="0" anchor="b">
            <a:normAutofit fontScale="90000"/>
          </a:bodyPr>
          <a:lstStyle/>
          <a:p>
            <a:r>
              <a:rPr lang="en-US" sz="3800" dirty="0"/>
              <a:t>CHAIRMAN’S  REPORT </a:t>
            </a:r>
            <a:br>
              <a:rPr lang="en-US" sz="3800" dirty="0"/>
            </a:br>
            <a:r>
              <a:rPr lang="en-US" sz="3800" dirty="0"/>
              <a:t>PROFESSOR IAN HOWIE </a:t>
            </a:r>
          </a:p>
        </p:txBody>
      </p:sp>
      <p:pic>
        <p:nvPicPr>
          <p:cNvPr id="6" name="Picture 5">
            <a:extLst>
              <a:ext uri="{FF2B5EF4-FFF2-40B4-BE49-F238E27FC236}">
                <a16:creationId xmlns:a16="http://schemas.microsoft.com/office/drawing/2014/main" xmlns="" id="{CE915B42-F508-F5A9-E6C1-FF6BEF2374AF}"/>
              </a:ext>
            </a:extLst>
          </p:cNvPr>
          <p:cNvPicPr>
            <a:picLocks noChangeAspect="1"/>
          </p:cNvPicPr>
          <p:nvPr/>
        </p:nvPicPr>
        <p:blipFill>
          <a:blip r:embed="rId2" cstate="print"/>
          <a:stretch>
            <a:fillRect/>
          </a:stretch>
        </p:blipFill>
        <p:spPr>
          <a:xfrm>
            <a:off x="740789" y="3740392"/>
            <a:ext cx="4419983" cy="1609483"/>
          </a:xfrm>
          <a:prstGeom prst="rect">
            <a:avLst/>
          </a:prstGeom>
        </p:spPr>
      </p:pic>
      <p:sp>
        <p:nvSpPr>
          <p:cNvPr id="4" name="Text Placeholder 3">
            <a:extLst>
              <a:ext uri="{FF2B5EF4-FFF2-40B4-BE49-F238E27FC236}">
                <a16:creationId xmlns:a16="http://schemas.microsoft.com/office/drawing/2014/main" xmlns="" id="{79B2B1D1-7A36-390A-0F76-57D8A144FB5F}"/>
              </a:ext>
            </a:extLst>
          </p:cNvPr>
          <p:cNvSpPr>
            <a:spLocks noGrp="1"/>
          </p:cNvSpPr>
          <p:nvPr>
            <p:ph type="body" idx="1"/>
          </p:nvPr>
        </p:nvSpPr>
        <p:spPr>
          <a:xfrm>
            <a:off x="563382" y="3556000"/>
            <a:ext cx="4687389" cy="2179637"/>
          </a:xfrm>
        </p:spPr>
        <p:txBody>
          <a:bodyPr vert="horz" lIns="91440" tIns="45720" rIns="91440" bIns="45720" rtlCol="0">
            <a:normAutofit/>
          </a:bodyPr>
          <a:lstStyle/>
          <a:p>
            <a:endParaRPr lang="en-US" dirty="0">
              <a:solidFill>
                <a:schemeClr val="tx1"/>
              </a:solidFill>
            </a:endParaRPr>
          </a:p>
        </p:txBody>
      </p:sp>
      <p:sp>
        <p:nvSpPr>
          <p:cNvPr id="17" name="Rectangle 19">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2E9AEF1-B817-608E-8E7D-37B7C939516D}"/>
              </a:ext>
            </a:extLst>
          </p:cNvPr>
          <p:cNvPicPr>
            <a:picLocks noChangeAspect="1"/>
          </p:cNvPicPr>
          <p:nvPr/>
        </p:nvPicPr>
        <p:blipFill>
          <a:blip r:embed="rId3" cstate="print"/>
          <a:stretch>
            <a:fillRect/>
          </a:stretch>
        </p:blipFill>
        <p:spPr>
          <a:xfrm>
            <a:off x="6521187" y="476601"/>
            <a:ext cx="4488822" cy="5906346"/>
          </a:xfrm>
          <a:prstGeom prst="rect">
            <a:avLst/>
          </a:prstGeom>
        </p:spPr>
      </p:pic>
      <p:pic>
        <p:nvPicPr>
          <p:cNvPr id="3" name="Picture 2">
            <a:extLst>
              <a:ext uri="{FF2B5EF4-FFF2-40B4-BE49-F238E27FC236}">
                <a16:creationId xmlns:a16="http://schemas.microsoft.com/office/drawing/2014/main" xmlns="" id="{FDEF432D-F869-4BCB-CE87-140D2746D65B}"/>
              </a:ext>
            </a:extLst>
          </p:cNvPr>
          <p:cNvPicPr>
            <a:picLocks noChangeAspect="1"/>
          </p:cNvPicPr>
          <p:nvPr/>
        </p:nvPicPr>
        <p:blipFill>
          <a:blip r:embed="rId4" cstate="print"/>
          <a:stretch>
            <a:fillRect/>
          </a:stretch>
        </p:blipFill>
        <p:spPr>
          <a:xfrm>
            <a:off x="6579505" y="5133585"/>
            <a:ext cx="4669941" cy="1707028"/>
          </a:xfrm>
          <a:prstGeom prst="rect">
            <a:avLst/>
          </a:prstGeom>
        </p:spPr>
      </p:pic>
    </p:spTree>
    <p:extLst>
      <p:ext uri="{BB962C8B-B14F-4D97-AF65-F5344CB8AC3E}">
        <p14:creationId xmlns:p14="http://schemas.microsoft.com/office/powerpoint/2010/main" xmlns="" val="4034686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F9A4E-6103-62A9-20F6-B60FCB63739F}"/>
              </a:ext>
            </a:extLst>
          </p:cNvPr>
          <p:cNvSpPr>
            <a:spLocks noGrp="1"/>
          </p:cNvSpPr>
          <p:nvPr>
            <p:ph type="title"/>
          </p:nvPr>
        </p:nvSpPr>
        <p:spPr/>
        <p:txBody>
          <a:bodyPr/>
          <a:lstStyle/>
          <a:p>
            <a:r>
              <a:rPr lang="en-AU" dirty="0"/>
              <a:t>THE FIRST MEETING  </a:t>
            </a:r>
          </a:p>
        </p:txBody>
      </p:sp>
      <p:pic>
        <p:nvPicPr>
          <p:cNvPr id="4" name="Content Placeholder 3">
            <a:extLst>
              <a:ext uri="{FF2B5EF4-FFF2-40B4-BE49-F238E27FC236}">
                <a16:creationId xmlns:a16="http://schemas.microsoft.com/office/drawing/2014/main" xmlns="" id="{8059AF7B-FD70-565B-F05F-2950A809BF0E}"/>
              </a:ext>
            </a:extLst>
          </p:cNvPr>
          <p:cNvPicPr>
            <a:picLocks noGrp="1" noChangeAspect="1"/>
          </p:cNvPicPr>
          <p:nvPr>
            <p:ph idx="1"/>
          </p:nvPr>
        </p:nvPicPr>
        <p:blipFill>
          <a:blip r:embed="rId2" cstate="print"/>
          <a:stretch>
            <a:fillRect/>
          </a:stretch>
        </p:blipFill>
        <p:spPr>
          <a:xfrm>
            <a:off x="2068286" y="1690688"/>
            <a:ext cx="8388830" cy="4351338"/>
          </a:xfrm>
          <a:prstGeom prst="rect">
            <a:avLst/>
          </a:prstGeom>
        </p:spPr>
      </p:pic>
    </p:spTree>
    <p:extLst>
      <p:ext uri="{BB962C8B-B14F-4D97-AF65-F5344CB8AC3E}">
        <p14:creationId xmlns:p14="http://schemas.microsoft.com/office/powerpoint/2010/main" xmlns="" val="206100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E3D8E-78E0-9F48-AC10-6087858B3577}"/>
              </a:ext>
            </a:extLst>
          </p:cNvPr>
          <p:cNvSpPr>
            <a:spLocks noGrp="1"/>
          </p:cNvSpPr>
          <p:nvPr>
            <p:ph type="ctrTitle"/>
          </p:nvPr>
        </p:nvSpPr>
        <p:spPr>
          <a:xfrm>
            <a:off x="480427" y="387390"/>
            <a:ext cx="5615573" cy="1934569"/>
          </a:xfrm>
        </p:spPr>
        <p:txBody>
          <a:bodyPr vert="horz" lIns="91440" tIns="45720" rIns="91440" bIns="45720" rtlCol="0" anchor="b">
            <a:noAutofit/>
          </a:bodyPr>
          <a:lstStyle/>
          <a:p>
            <a:pPr defTabSz="914400" eaLnBrk="1" hangingPunct="1">
              <a:lnSpc>
                <a:spcPct val="150000"/>
              </a:lnSpc>
            </a:pPr>
            <a:r>
              <a:rPr lang="en-GB" sz="4000" dirty="0">
                <a:effectLst/>
                <a:latin typeface="Arial" panose="020B0604020202020204" pitchFamily="34" charset="0"/>
                <a:ea typeface="Calibri" panose="020F0502020204030204" pitchFamily="34" charset="0"/>
                <a:cs typeface="Arial" panose="020B0604020202020204" pitchFamily="34" charset="0"/>
              </a:rPr>
              <a:t/>
            </a:r>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3200" dirty="0">
                <a:effectLst/>
                <a:latin typeface="Arial" panose="020B0604020202020204" pitchFamily="34" charset="0"/>
                <a:ea typeface="Calibri" panose="020F0502020204030204" pitchFamily="34" charset="0"/>
                <a:cs typeface="Arial" panose="020B0604020202020204" pitchFamily="34" charset="0"/>
              </a:rPr>
              <a:t>Community</a:t>
            </a:r>
            <a:br>
              <a:rPr lang="en-GB" sz="3200" dirty="0">
                <a:effectLst/>
                <a:latin typeface="Arial" panose="020B0604020202020204" pitchFamily="34" charset="0"/>
                <a:ea typeface="Calibri" panose="020F0502020204030204" pitchFamily="34" charset="0"/>
                <a:cs typeface="Arial" panose="020B0604020202020204" pitchFamily="34" charset="0"/>
              </a:rPr>
            </a:br>
            <a:r>
              <a:rPr lang="en-GB" sz="3200" dirty="0">
                <a:effectLst/>
                <a:latin typeface="Arial" panose="020B0604020202020204" pitchFamily="34" charset="0"/>
                <a:ea typeface="Calibri" panose="020F0502020204030204" pitchFamily="34" charset="0"/>
                <a:cs typeface="Arial" panose="020B0604020202020204" pitchFamily="34" charset="0"/>
              </a:rPr>
              <a:t>participatory theatre</a:t>
            </a:r>
            <a:br>
              <a:rPr lang="en-GB" sz="3200" dirty="0">
                <a:effectLst/>
                <a:latin typeface="Arial" panose="020B0604020202020204" pitchFamily="34" charset="0"/>
                <a:ea typeface="Calibri" panose="020F0502020204030204" pitchFamily="34" charset="0"/>
                <a:cs typeface="Arial" panose="020B0604020202020204" pitchFamily="34" charset="0"/>
              </a:rPr>
            </a:br>
            <a:r>
              <a:rPr lang="en-GB" sz="3200" dirty="0">
                <a:effectLst/>
                <a:latin typeface="Arial" panose="020B0604020202020204" pitchFamily="34" charset="0"/>
                <a:ea typeface="Calibri" panose="020F0502020204030204" pitchFamily="34" charset="0"/>
                <a:cs typeface="Arial" panose="020B0604020202020204" pitchFamily="34" charset="0"/>
              </a:rPr>
              <a:t>workshop </a:t>
            </a:r>
            <a:br>
              <a:rPr lang="en-GB" sz="3200" dirty="0">
                <a:effectLst/>
                <a:latin typeface="Arial" panose="020B0604020202020204" pitchFamily="34" charset="0"/>
                <a:ea typeface="Calibri" panose="020F0502020204030204" pitchFamily="34" charset="0"/>
                <a:cs typeface="Arial" panose="020B0604020202020204" pitchFamily="34" charset="0"/>
              </a:rPr>
            </a:br>
            <a:r>
              <a:rPr lang="en-GB" sz="3200" dirty="0">
                <a:effectLst/>
                <a:latin typeface="Arial" panose="020B0604020202020204" pitchFamily="34" charset="0"/>
                <a:ea typeface="Calibri" panose="020F0502020204030204" pitchFamily="34" charset="0"/>
                <a:cs typeface="Arial" panose="020B0604020202020204" pitchFamily="34" charset="0"/>
              </a:rPr>
              <a:t> BUILDING TRUST  </a:t>
            </a:r>
            <a:endParaRPr lang="en-US" sz="3200" kern="1200" dirty="0">
              <a:solidFill>
                <a:schemeClr val="tx1"/>
              </a:solidFill>
              <a:latin typeface="Arial" panose="020B0604020202020204" pitchFamily="34" charset="0"/>
              <a:ea typeface="+mj-ea"/>
              <a:cs typeface="Arial" panose="020B0604020202020204" pitchFamily="34" charset="0"/>
            </a:endParaRPr>
          </a:p>
        </p:txBody>
      </p:sp>
      <p:sp>
        <p:nvSpPr>
          <p:cNvPr id="24" name="Subtitle 2">
            <a:extLst>
              <a:ext uri="{FF2B5EF4-FFF2-40B4-BE49-F238E27FC236}">
                <a16:creationId xmlns:a16="http://schemas.microsoft.com/office/drawing/2014/main" xmlns="" id="{8A9EA6CA-4448-C94C-B3A3-DE5596F336D3}"/>
              </a:ext>
            </a:extLst>
          </p:cNvPr>
          <p:cNvSpPr txBox="1">
            <a:spLocks/>
          </p:cNvSpPr>
          <p:nvPr/>
        </p:nvSpPr>
        <p:spPr>
          <a:xfrm>
            <a:off x="489097" y="2888737"/>
            <a:ext cx="5167086" cy="3512062"/>
          </a:xfrm>
          <a:prstGeom prst="rect">
            <a:avLst/>
          </a:prstGeom>
          <a:solidFill>
            <a:schemeClr val="bg1"/>
          </a:solidFill>
        </p:spPr>
        <p:txBody>
          <a:bodyPr/>
          <a:lstStyle>
            <a:lvl1pPr marL="342900" indent="-342900" algn="l" defTabSz="457200" rtl="0" eaLnBrk="0" fontAlgn="base" hangingPunct="0">
              <a:spcBef>
                <a:spcPct val="20000"/>
              </a:spcBef>
              <a:spcAft>
                <a:spcPct val="0"/>
              </a:spcAft>
              <a:buClr>
                <a:schemeClr val="accent1"/>
              </a:buClr>
              <a:buFont typeface="Wingdings" pitchFamily="2" charset="2"/>
              <a:buChar char="w"/>
              <a:defRPr sz="1800" kern="1200">
                <a:solidFill>
                  <a:srgbClr val="455560"/>
                </a:solidFill>
                <a:latin typeface="Helvetica Neue"/>
                <a:ea typeface="ＭＳ Ｐゴシック" pitchFamily="-111" charset="-128"/>
                <a:cs typeface="Helvetica Neue"/>
              </a:defRPr>
            </a:lvl1pPr>
            <a:lvl2pPr marL="742950" indent="-285750" algn="l" defTabSz="457200" rtl="0" eaLnBrk="0" fontAlgn="base" hangingPunct="0">
              <a:spcBef>
                <a:spcPct val="20000"/>
              </a:spcBef>
              <a:spcAft>
                <a:spcPct val="0"/>
              </a:spcAft>
              <a:buClr>
                <a:schemeClr val="accent6"/>
              </a:buClr>
              <a:buFont typeface="Wingdings 2" pitchFamily="18" charset="2"/>
              <a:buChar char=""/>
              <a:defRPr sz="1800" kern="1200">
                <a:solidFill>
                  <a:srgbClr val="455560"/>
                </a:solidFill>
                <a:latin typeface="Helvetica Neue"/>
                <a:ea typeface="ＭＳ Ｐゴシック" pitchFamily="-111" charset="-128"/>
                <a:cs typeface="Helvetica Neue"/>
              </a:defRPr>
            </a:lvl2pPr>
            <a:lvl3pPr marL="1143000" indent="-228600" algn="l" defTabSz="457200" rtl="0" eaLnBrk="0" fontAlgn="base" hangingPunct="0">
              <a:spcBef>
                <a:spcPct val="20000"/>
              </a:spcBef>
              <a:spcAft>
                <a:spcPct val="0"/>
              </a:spcAft>
              <a:buClr>
                <a:schemeClr val="accent6"/>
              </a:buClr>
              <a:buFont typeface="Corbel" pitchFamily="34" charset="0"/>
              <a:buChar char="-"/>
              <a:defRPr sz="1800" kern="1200">
                <a:solidFill>
                  <a:srgbClr val="455560"/>
                </a:solidFill>
                <a:latin typeface="Helvetica Neue"/>
                <a:ea typeface="ＭＳ Ｐゴシック" pitchFamily="-111" charset="-128"/>
                <a:cs typeface="Helvetica Neue"/>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Corbel" pitchFamily="34" charset="0"/>
                <a:ea typeface="ＭＳ Ｐゴシック" pitchFamily="-111" charset="-128"/>
                <a:cs typeface="+mn-cs"/>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Corbel" pitchFamily="34" charset="0"/>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5"/>
              </a:buClr>
              <a:buNone/>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purpose of the participatory theatre workshops was: </a:t>
            </a:r>
          </a:p>
          <a:p>
            <a:pPr>
              <a:lnSpc>
                <a:spcPct val="150000"/>
              </a:lnSpc>
              <a:buClr>
                <a:schemeClr val="accent5"/>
              </a:buClr>
              <a:buFont typeface="Wingdings" pitchFamily="2" charset="2"/>
              <a:buChar char="v"/>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a:t>
            </a: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 build a theatre ensemble community group from volunteer participants</a:t>
            </a:r>
            <a:endPar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To address the issues raised in the focus groups </a:t>
            </a:r>
          </a:p>
          <a:p>
            <a:pPr marL="0" indent="0">
              <a:buNone/>
            </a:pPr>
            <a:endParaRPr lang="en-US" dirty="0"/>
          </a:p>
          <a:p>
            <a:pPr marL="0" indent="0">
              <a:buNone/>
            </a:pPr>
            <a:endParaRPr lang="en-US" dirty="0"/>
          </a:p>
        </p:txBody>
      </p:sp>
      <p:pic>
        <p:nvPicPr>
          <p:cNvPr id="13" name="Content Placeholder 4" descr="A person with the arms raised in a room with other people&#10;&#10;Description automatically generated with low confidence">
            <a:extLst>
              <a:ext uri="{FF2B5EF4-FFF2-40B4-BE49-F238E27FC236}">
                <a16:creationId xmlns:a16="http://schemas.microsoft.com/office/drawing/2014/main" xmlns="" id="{8080658A-E534-AB4F-B4B4-44813CAE9143}"/>
              </a:ext>
            </a:extLst>
          </p:cNvPr>
          <p:cNvPicPr>
            <a:picLocks noChangeAspect="1"/>
          </p:cNvPicPr>
          <p:nvPr/>
        </p:nvPicPr>
        <p:blipFill rotWithShape="1">
          <a:blip r:embed="rId2" cstate="print"/>
          <a:srcRect r="-2" b="1354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Content Placeholder 4" descr="A group of women dancing&#10;&#10;Description automatically generated with medium confidence">
            <a:extLst>
              <a:ext uri="{FF2B5EF4-FFF2-40B4-BE49-F238E27FC236}">
                <a16:creationId xmlns:a16="http://schemas.microsoft.com/office/drawing/2014/main" xmlns="" id="{00B641B6-CDAD-5944-930E-AC29DE1D560B}"/>
              </a:ext>
            </a:extLst>
          </p:cNvPr>
          <p:cNvPicPr>
            <a:picLocks noChangeAspect="1"/>
          </p:cNvPicPr>
          <p:nvPr/>
        </p:nvPicPr>
        <p:blipFill rotWithShape="1">
          <a:blip r:embed="rId3" cstate="print"/>
          <a:srcRect r="-2" b="1778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xmlns="" val="2720278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053577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itting in chairs&#10;&#10;Description automatically generated">
            <a:extLst>
              <a:ext uri="{FF2B5EF4-FFF2-40B4-BE49-F238E27FC236}">
                <a16:creationId xmlns:a16="http://schemas.microsoft.com/office/drawing/2014/main" xmlns="" id="{70AC5F2D-658E-6D41-B110-1E3E03308348}"/>
              </a:ext>
            </a:extLst>
          </p:cNvPr>
          <p:cNvPicPr>
            <a:picLocks noGrp="1" noChangeAspect="1"/>
          </p:cNvPicPr>
          <p:nvPr>
            <p:ph idx="1"/>
          </p:nvPr>
        </p:nvPicPr>
        <p:blipFill rotWithShape="1">
          <a:blip r:embed="rId2" cstate="print"/>
          <a:srcRect r="425" b="-1"/>
          <a:stretch/>
        </p:blipFill>
        <p:spPr>
          <a:xfrm>
            <a:off x="20" y="1282"/>
            <a:ext cx="12191980" cy="6856718"/>
          </a:xfrm>
          <a:prstGeom prst="rect">
            <a:avLst/>
          </a:prstGeom>
        </p:spPr>
      </p:pic>
    </p:spTree>
    <p:extLst>
      <p:ext uri="{BB962C8B-B14F-4D97-AF65-F5344CB8AC3E}">
        <p14:creationId xmlns:p14="http://schemas.microsoft.com/office/powerpoint/2010/main" xmlns="" val="171215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C9FBA-B2BE-E92F-2238-FA3BA4099923}"/>
              </a:ext>
            </a:extLst>
          </p:cNvPr>
          <p:cNvSpPr>
            <a:spLocks noGrp="1"/>
          </p:cNvSpPr>
          <p:nvPr>
            <p:ph type="title"/>
          </p:nvPr>
        </p:nvSpPr>
        <p:spPr/>
        <p:txBody>
          <a:bodyPr/>
          <a:lstStyle/>
          <a:p>
            <a:r>
              <a:rPr lang="en-AU" dirty="0"/>
              <a:t>Workshopping </a:t>
            </a:r>
          </a:p>
        </p:txBody>
      </p:sp>
      <p:pic>
        <p:nvPicPr>
          <p:cNvPr id="4" name="Content Placeholder 3">
            <a:extLst>
              <a:ext uri="{FF2B5EF4-FFF2-40B4-BE49-F238E27FC236}">
                <a16:creationId xmlns:a16="http://schemas.microsoft.com/office/drawing/2014/main" xmlns="" id="{7639CC7E-259B-DA20-A011-D98EF474C561}"/>
              </a:ext>
            </a:extLst>
          </p:cNvPr>
          <p:cNvPicPr>
            <a:picLocks noGrp="1" noChangeAspect="1"/>
          </p:cNvPicPr>
          <p:nvPr>
            <p:ph idx="1"/>
          </p:nvPr>
        </p:nvPicPr>
        <p:blipFill>
          <a:blip r:embed="rId2" cstate="print"/>
          <a:stretch>
            <a:fillRect/>
          </a:stretch>
        </p:blipFill>
        <p:spPr>
          <a:xfrm>
            <a:off x="1839685" y="1494745"/>
            <a:ext cx="6901543" cy="4459742"/>
          </a:xfrm>
          <a:prstGeom prst="rect">
            <a:avLst/>
          </a:prstGeom>
        </p:spPr>
      </p:pic>
    </p:spTree>
    <p:extLst>
      <p:ext uri="{BB962C8B-B14F-4D97-AF65-F5344CB8AC3E}">
        <p14:creationId xmlns:p14="http://schemas.microsoft.com/office/powerpoint/2010/main" xmlns="" val="178587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5" name="Rectangle 14">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7" name="Rectangle 16">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9" name="Rectangle 18">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1" name="Rectangle 20">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90143DE0-F5AD-8AEE-F66D-B4E7CF5B2801}"/>
              </a:ext>
            </a:extLst>
          </p:cNvPr>
          <p:cNvSpPr>
            <a:spLocks noGrp="1"/>
          </p:cNvSpPr>
          <p:nvPr>
            <p:ph type="title"/>
          </p:nvPr>
        </p:nvSpPr>
        <p:spPr>
          <a:xfrm>
            <a:off x="777240" y="1122363"/>
            <a:ext cx="4347082" cy="2387600"/>
          </a:xfrm>
        </p:spPr>
        <p:txBody>
          <a:bodyPr vert="horz" lIns="91440" tIns="45720" rIns="91440" bIns="45720" rtlCol="0" anchor="b">
            <a:normAutofit fontScale="90000"/>
          </a:bodyPr>
          <a:lstStyle/>
          <a:p>
            <a:r>
              <a:rPr lang="en-US" sz="4200" dirty="0"/>
              <a:t>Complex  project held together by “infra-structure”  team, led by team leader  </a:t>
            </a:r>
          </a:p>
        </p:txBody>
      </p:sp>
      <p:sp>
        <p:nvSpPr>
          <p:cNvPr id="23" name="Rectangle 22">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xmlns="" id="{8254A37E-073A-4C2D-9CEB-78640A77758B}"/>
              </a:ext>
            </a:extLst>
          </p:cNvPr>
          <p:cNvPicPr>
            <a:picLocks noGrp="1" noChangeAspect="1"/>
          </p:cNvPicPr>
          <p:nvPr>
            <p:ph sz="half" idx="2"/>
          </p:nvPr>
        </p:nvPicPr>
        <p:blipFill>
          <a:blip r:embed="rId2" cstate="print"/>
          <a:stretch>
            <a:fillRect/>
          </a:stretch>
        </p:blipFill>
        <p:spPr>
          <a:xfrm>
            <a:off x="6631373" y="476601"/>
            <a:ext cx="4268451" cy="5906346"/>
          </a:xfrm>
          <a:prstGeom prst="rect">
            <a:avLst/>
          </a:prstGeom>
        </p:spPr>
      </p:pic>
    </p:spTree>
    <p:extLst>
      <p:ext uri="{BB962C8B-B14F-4D97-AF65-F5344CB8AC3E}">
        <p14:creationId xmlns:p14="http://schemas.microsoft.com/office/powerpoint/2010/main" xmlns="" val="799243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30AC7-38D6-C24D-9EC2-186C85DD0A7E}"/>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xmlns="" id="{49262885-72CF-9C4D-8EAA-31D6857D2F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0EF42CF1-F761-5F4A-813E-2DBCC543D15C}"/>
              </a:ext>
            </a:extLst>
          </p:cNvPr>
          <p:cNvSpPr>
            <a:spLocks noGrp="1"/>
          </p:cNvSpPr>
          <p:nvPr>
            <p:ph sz="half" idx="2"/>
          </p:nvPr>
        </p:nvSpPr>
        <p:spPr/>
        <p:txBody>
          <a:bodyPr/>
          <a:lstStyle/>
          <a:p>
            <a:endParaRPr lang="en-US"/>
          </a:p>
        </p:txBody>
      </p:sp>
      <p:pic>
        <p:nvPicPr>
          <p:cNvPr id="5" name="Content Placeholder 4" descr="A person speaking in front of a group of people&#10;&#10;Description automatically generated with medium confidence">
            <a:extLst>
              <a:ext uri="{FF2B5EF4-FFF2-40B4-BE49-F238E27FC236}">
                <a16:creationId xmlns:a16="http://schemas.microsoft.com/office/drawing/2014/main" xmlns="" id="{AA560743-3A58-2443-B987-1CB876D1B022}"/>
              </a:ext>
            </a:extLst>
          </p:cNvPr>
          <p:cNvPicPr>
            <a:picLocks noChangeAspect="1"/>
          </p:cNvPicPr>
          <p:nvPr/>
        </p:nvPicPr>
        <p:blipFill rotWithShape="1">
          <a:blip r:embed="rId2" cstate="print"/>
          <a:srcRect r="9091" b="9091"/>
          <a:stretch/>
        </p:blipFill>
        <p:spPr>
          <a:xfrm>
            <a:off x="20" y="10"/>
            <a:ext cx="12191980" cy="6857990"/>
          </a:xfrm>
          <a:prstGeom prst="rect">
            <a:avLst/>
          </a:prstGeom>
        </p:spPr>
      </p:pic>
      <p:sp>
        <p:nvSpPr>
          <p:cNvPr id="7" name="TextBox 6">
            <a:extLst>
              <a:ext uri="{FF2B5EF4-FFF2-40B4-BE49-F238E27FC236}">
                <a16:creationId xmlns:a16="http://schemas.microsoft.com/office/drawing/2014/main" xmlns="" id="{E4CF34E5-F357-9D4D-B8BB-CFB596E4A36B}"/>
              </a:ext>
            </a:extLst>
          </p:cNvPr>
          <p:cNvSpPr txBox="1"/>
          <p:nvPr/>
        </p:nvSpPr>
        <p:spPr>
          <a:xfrm>
            <a:off x="8259416" y="0"/>
            <a:ext cx="3940767" cy="3359061"/>
          </a:xfrm>
          <a:prstGeom prst="rect">
            <a:avLst/>
          </a:prstGeom>
          <a:noFill/>
        </p:spPr>
        <p:txBody>
          <a:bodyPr wrap="square">
            <a:spAutoFit/>
          </a:bodyPr>
          <a:lstStyle/>
          <a:p>
            <a:pPr marL="114300" lvl="0" defTabSz="914400" eaLnBrk="1" hangingPunct="1">
              <a:lnSpc>
                <a:spcPct val="150000"/>
              </a:lnSpc>
              <a:buClr>
                <a:schemeClr val="accent5"/>
              </a:buClr>
            </a:pPr>
            <a:r>
              <a:rPr lang="en-US" sz="2400" dirty="0">
                <a:solidFill>
                  <a:schemeClr val="bg1"/>
                </a:solidFill>
              </a:rPr>
              <a:t>L</a:t>
            </a:r>
            <a:r>
              <a:rPr lang="en-US" sz="2400" dirty="0">
                <a:solidFill>
                  <a:schemeClr val="bg1"/>
                </a:solidFill>
                <a:effectLst/>
              </a:rPr>
              <a:t>ed by the Theatre Director, and cultural consultants, the group developed and created working scenarios from community and participants’ stories</a:t>
            </a:r>
          </a:p>
        </p:txBody>
      </p:sp>
    </p:spTree>
    <p:extLst>
      <p:ext uri="{BB962C8B-B14F-4D97-AF65-F5344CB8AC3E}">
        <p14:creationId xmlns:p14="http://schemas.microsoft.com/office/powerpoint/2010/main" xmlns="" val="69035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D8E85-9FB5-934E-BBD6-8AE9FF73F037}"/>
              </a:ext>
            </a:extLst>
          </p:cNvPr>
          <p:cNvSpPr>
            <a:spLocks noGrp="1"/>
          </p:cNvSpPr>
          <p:nvPr>
            <p:ph type="ctrTitle"/>
          </p:nvPr>
        </p:nvSpPr>
        <p:spPr>
          <a:xfrm>
            <a:off x="448056" y="415105"/>
            <a:ext cx="11019014" cy="478748"/>
          </a:xfrm>
        </p:spPr>
        <p:txBody>
          <a:bodyPr vert="horz" lIns="91440" tIns="45720" rIns="91440" bIns="45720" rtlCol="0" anchor="b">
            <a:noAutofit/>
          </a:bodyPr>
          <a:lstStyle/>
          <a:p>
            <a:pPr defTabSz="914400" eaLnBrk="1" hangingPunct="1">
              <a:lnSpc>
                <a:spcPct val="90000"/>
              </a:lnSpc>
            </a:pPr>
            <a:r>
              <a:rPr lang="en-GB" sz="3200" dirty="0">
                <a:effectLst/>
                <a:latin typeface="Arial" panose="020B0604020202020204" pitchFamily="34" charset="0"/>
                <a:ea typeface="Calibri" panose="020F0502020204030204" pitchFamily="34" charset="0"/>
                <a:cs typeface="Arial" panose="020B0604020202020204" pitchFamily="34" charset="0"/>
              </a:rPr>
              <a:t>Three skits were selected for </a:t>
            </a:r>
            <a:r>
              <a:rPr lang="en-GB" sz="3200" dirty="0">
                <a:latin typeface="Arial" panose="020B0604020202020204" pitchFamily="34" charset="0"/>
                <a:ea typeface="Calibri" panose="020F0502020204030204" pitchFamily="34" charset="0"/>
                <a:cs typeface="Arial" panose="020B0604020202020204" pitchFamily="34" charset="0"/>
              </a:rPr>
              <a:t>development</a:t>
            </a:r>
            <a:endParaRPr lang="en-US" sz="3200" kern="1200" dirty="0">
              <a:latin typeface="Arial" panose="020B0604020202020204" pitchFamily="34" charset="0"/>
              <a:ea typeface="+mj-ea"/>
              <a:cs typeface="Arial" panose="020B0604020202020204" pitchFamily="34" charset="0"/>
            </a:endParaRPr>
          </a:p>
        </p:txBody>
      </p:sp>
      <p:sp>
        <p:nvSpPr>
          <p:cNvPr id="12" name="Content Placeholder 7">
            <a:extLst>
              <a:ext uri="{FF2B5EF4-FFF2-40B4-BE49-F238E27FC236}">
                <a16:creationId xmlns:a16="http://schemas.microsoft.com/office/drawing/2014/main" xmlns="" id="{DCB005A8-44AE-584F-90D5-04D648E38285}"/>
              </a:ext>
            </a:extLst>
          </p:cNvPr>
          <p:cNvSpPr txBox="1">
            <a:spLocks/>
          </p:cNvSpPr>
          <p:nvPr/>
        </p:nvSpPr>
        <p:spPr>
          <a:xfrm>
            <a:off x="448056" y="1448656"/>
            <a:ext cx="10450603" cy="4728307"/>
          </a:xfrm>
          <a:prstGeom prst="rect">
            <a:avLst/>
          </a:prstGeom>
          <a:solidFill>
            <a:schemeClr val="bg1"/>
          </a:solidFill>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ct val="150000"/>
              </a:lnSpc>
              <a:spcAft>
                <a:spcPts val="600"/>
              </a:spcAft>
              <a:buClr>
                <a:schemeClr val="accent5"/>
              </a:buClr>
              <a:buFont typeface="Wingdings" pitchFamily="2" charset="2"/>
              <a:buChar char="v"/>
            </a:pPr>
            <a:r>
              <a:rPr lang="en-AU" sz="25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D</a:t>
            </a:r>
            <a:r>
              <a:rPr lang="en-AU" sz="25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owry abuse</a:t>
            </a:r>
          </a:p>
          <a:p>
            <a:pPr lvl="0">
              <a:lnSpc>
                <a:spcPct val="150000"/>
              </a:lnSpc>
              <a:spcAft>
                <a:spcPts val="600"/>
              </a:spcAft>
              <a:buClr>
                <a:schemeClr val="accent5"/>
              </a:buClr>
              <a:buFont typeface="Wingdings" pitchFamily="2" charset="2"/>
              <a:buChar char="v"/>
            </a:pPr>
            <a:r>
              <a:rPr lang="en-AU" sz="25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M</a:t>
            </a:r>
            <a:r>
              <a:rPr lang="en-AU" sz="25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igration pressures</a:t>
            </a:r>
          </a:p>
          <a:p>
            <a:pPr lvl="0">
              <a:lnSpc>
                <a:spcPct val="150000"/>
              </a:lnSpc>
              <a:spcAft>
                <a:spcPts val="600"/>
              </a:spcAft>
              <a:buClr>
                <a:schemeClr val="accent5"/>
              </a:buClr>
              <a:buFont typeface="Wingdings" pitchFamily="2" charset="2"/>
              <a:buChar char="v"/>
            </a:pPr>
            <a:r>
              <a:rPr lang="en-AU" sz="25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F</a:t>
            </a:r>
            <a:r>
              <a:rPr lang="en-AU" sz="25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inancial pressures that may increase the risk of family violence and the impacts on women and children</a:t>
            </a:r>
          </a:p>
          <a:p>
            <a:pPr lvl="0">
              <a:lnSpc>
                <a:spcPct val="150000"/>
              </a:lnSpc>
              <a:spcAft>
                <a:spcPts val="600"/>
              </a:spcAft>
              <a:buClr>
                <a:schemeClr val="accent5"/>
              </a:buClr>
              <a:buFont typeface="Wingdings" pitchFamily="2" charset="2"/>
              <a:buChar char="v"/>
            </a:pPr>
            <a:r>
              <a:rPr lang="en-AU" sz="25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B</a:t>
            </a:r>
            <a:r>
              <a:rPr lang="en-AU" sz="25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enefits of early help-seeking is a key unifying scheme</a:t>
            </a:r>
          </a:p>
          <a:p>
            <a:pPr indent="-228600" defTabSz="914400" eaLnBrk="1" hangingPunct="1">
              <a:lnSpc>
                <a:spcPct val="90000"/>
              </a:lnSpc>
            </a:pPr>
            <a:endParaRPr lang="en-US" sz="2000" dirty="0">
              <a:ea typeface="+mn-ea"/>
              <a:cs typeface="+mn-cs"/>
            </a:endParaRPr>
          </a:p>
        </p:txBody>
      </p:sp>
    </p:spTree>
    <p:extLst>
      <p:ext uri="{BB962C8B-B14F-4D97-AF65-F5344CB8AC3E}">
        <p14:creationId xmlns:p14="http://schemas.microsoft.com/office/powerpoint/2010/main" xmlns="" val="3679246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FF9C-607C-BE4E-8515-7ACAE77AAF57}"/>
              </a:ext>
            </a:extLst>
          </p:cNvPr>
          <p:cNvSpPr>
            <a:spLocks noGrp="1"/>
          </p:cNvSpPr>
          <p:nvPr>
            <p:ph type="ctrTitle"/>
          </p:nvPr>
        </p:nvSpPr>
        <p:spPr>
          <a:xfrm>
            <a:off x="751114" y="365125"/>
            <a:ext cx="10663646" cy="1093561"/>
          </a:xfrm>
        </p:spPr>
        <p:txBody>
          <a:bodyPr/>
          <a:lstStyle/>
          <a:p>
            <a:r>
              <a:rPr lang="en-US" sz="3200" dirty="0"/>
              <a:t>SNEH – by the numbers</a:t>
            </a:r>
          </a:p>
        </p:txBody>
      </p:sp>
      <p:sp>
        <p:nvSpPr>
          <p:cNvPr id="3" name="Content Placeholder 2">
            <a:extLst>
              <a:ext uri="{FF2B5EF4-FFF2-40B4-BE49-F238E27FC236}">
                <a16:creationId xmlns:a16="http://schemas.microsoft.com/office/drawing/2014/main" xmlns="" id="{C60B019C-8B26-944F-8F99-71B9AF69DF84}"/>
              </a:ext>
            </a:extLst>
          </p:cNvPr>
          <p:cNvSpPr>
            <a:spLocks noGrp="1"/>
          </p:cNvSpPr>
          <p:nvPr>
            <p:ph idx="1"/>
          </p:nvPr>
        </p:nvSpPr>
        <p:spPr>
          <a:xfrm>
            <a:off x="533400" y="1458686"/>
            <a:ext cx="10881360" cy="5127171"/>
          </a:xfrm>
        </p:spPr>
        <p:txBody>
          <a:bodyPr>
            <a:normAutofit fontScale="47500" lnSpcReduction="20000"/>
          </a:bodyPr>
          <a:lstStyle/>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2 community focus groups, with 26 participants</a:t>
            </a:r>
            <a:endParaRPr lang="en-AU" sz="5100" dirty="0">
              <a:latin typeface="Arial" panose="020B0604020202020204" pitchFamily="34" charset="0"/>
              <a:ea typeface="Times" pitchFamily="2" charset="0"/>
              <a:cs typeface="Times New Roman" panose="02020603050405020304" pitchFamily="18" charset="0"/>
            </a:endParaRPr>
          </a:p>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9 members on the project team</a:t>
            </a:r>
            <a:endParaRPr lang="en-AU" sz="5100" dirty="0">
              <a:latin typeface="Arial" panose="020B0604020202020204" pitchFamily="34" charset="0"/>
              <a:ea typeface="Times" pitchFamily="2"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14 – 19 community volunteers participated in 5 community workshops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3 community performances reaching approximately 80 audience members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Countless project meetings!</a:t>
            </a: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Continuous filming with </a:t>
            </a:r>
            <a:r>
              <a:rPr lang="en-AU" sz="5100" dirty="0" err="1">
                <a:latin typeface="Arial" panose="020B0604020202020204" pitchFamily="34" charset="0"/>
                <a:ea typeface="MS Gothic" panose="020B0609070205080204" pitchFamily="49" charset="-128"/>
                <a:cs typeface="Arial" panose="020B0604020202020204" pitchFamily="34" charset="0"/>
              </a:rPr>
              <a:t>embded</a:t>
            </a:r>
            <a:r>
              <a:rPr lang="en-AU" sz="5100" dirty="0">
                <a:latin typeface="Arial" panose="020B0604020202020204" pitchFamily="34" charset="0"/>
                <a:ea typeface="MS Gothic" panose="020B0609070205080204" pitchFamily="49" charset="-128"/>
                <a:cs typeface="Arial" panose="020B0604020202020204" pitchFamily="34" charset="0"/>
              </a:rPr>
              <a:t> film crew  </a:t>
            </a:r>
            <a:endParaRPr lang="en-AU" sz="5100" dirty="0">
              <a:effectLst/>
              <a:latin typeface="Arial" panose="020B0604020202020204" pitchFamily="34" charset="0"/>
              <a:ea typeface="Times" pitchFamily="2"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512717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5" y="633616"/>
            <a:ext cx="5204690"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3 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654628"/>
            <a:ext cx="7310458" cy="4569755"/>
          </a:xfrm>
        </p:spPr>
        <p:txBody>
          <a:bodyPr vert="horz" lIns="91440" tIns="45720" rIns="91440" bIns="45720" rtlCol="0">
            <a:normAutofit fontScale="92500"/>
          </a:bodyPr>
          <a:lstStyle/>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May 2022: Epping Memorial Hall</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2022: University of New South Wales (UNSW) Sydney</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Nov 2022: ISKCON, Albert Park</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2023: Four performances to be scheduled</a:t>
            </a: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181390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80A97F9-87C9-4710-B480-406EA55C9E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4" name="Rectangle 13">
            <a:extLst>
              <a:ext uri="{FF2B5EF4-FFF2-40B4-BE49-F238E27FC236}">
                <a16:creationId xmlns:a16="http://schemas.microsoft.com/office/drawing/2014/main" xmlns="" id="{6D6F0AC2-F229-46DE-A0A2-5CB386CE9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pic>
        <p:nvPicPr>
          <p:cNvPr id="6" name="Picture 5">
            <a:extLst>
              <a:ext uri="{FF2B5EF4-FFF2-40B4-BE49-F238E27FC236}">
                <a16:creationId xmlns:a16="http://schemas.microsoft.com/office/drawing/2014/main" xmlns="" id="{29302C53-DD89-236C-5092-0087E9A3ED7E}"/>
              </a:ext>
            </a:extLst>
          </p:cNvPr>
          <p:cNvPicPr>
            <a:picLocks noChangeAspect="1"/>
          </p:cNvPicPr>
          <p:nvPr/>
        </p:nvPicPr>
        <p:blipFill>
          <a:blip r:embed="rId2" cstate="print"/>
          <a:stretch>
            <a:fillRect/>
          </a:stretch>
        </p:blipFill>
        <p:spPr>
          <a:xfrm>
            <a:off x="10065398" y="2454302"/>
            <a:ext cx="1347654" cy="1647214"/>
          </a:xfrm>
          <a:prstGeom prst="rect">
            <a:avLst/>
          </a:prstGeom>
        </p:spPr>
      </p:pic>
      <p:pic>
        <p:nvPicPr>
          <p:cNvPr id="7" name="Picture 6">
            <a:extLst>
              <a:ext uri="{FF2B5EF4-FFF2-40B4-BE49-F238E27FC236}">
                <a16:creationId xmlns:a16="http://schemas.microsoft.com/office/drawing/2014/main" xmlns="" id="{7E14A1DC-1AEF-82CB-1624-24A804683BC8}"/>
              </a:ext>
            </a:extLst>
          </p:cNvPr>
          <p:cNvPicPr>
            <a:picLocks noChangeAspect="1"/>
          </p:cNvPicPr>
          <p:nvPr/>
        </p:nvPicPr>
        <p:blipFill>
          <a:blip r:embed="rId3" cstate="print"/>
          <a:stretch>
            <a:fillRect/>
          </a:stretch>
        </p:blipFill>
        <p:spPr>
          <a:xfrm>
            <a:off x="161546" y="94063"/>
            <a:ext cx="1567542" cy="1972381"/>
          </a:xfrm>
          <a:prstGeom prst="rect">
            <a:avLst/>
          </a:prstGeom>
        </p:spPr>
      </p:pic>
      <p:sp>
        <p:nvSpPr>
          <p:cNvPr id="2" name="Title 1">
            <a:extLst>
              <a:ext uri="{FF2B5EF4-FFF2-40B4-BE49-F238E27FC236}">
                <a16:creationId xmlns:a16="http://schemas.microsoft.com/office/drawing/2014/main" xmlns="" id="{087720E4-24F7-5CAC-82B6-EC0EC76DFC8C}"/>
              </a:ext>
            </a:extLst>
          </p:cNvPr>
          <p:cNvSpPr>
            <a:spLocks noGrp="1"/>
          </p:cNvSpPr>
          <p:nvPr>
            <p:ph type="title"/>
          </p:nvPr>
        </p:nvSpPr>
        <p:spPr>
          <a:xfrm flipH="1">
            <a:off x="7761262" y="1212720"/>
            <a:ext cx="773689" cy="50023"/>
          </a:xfrm>
        </p:spPr>
        <p:txBody>
          <a:bodyPr anchor="b">
            <a:normAutofit fontScale="90000"/>
          </a:bodyPr>
          <a:lstStyle/>
          <a:p>
            <a:endParaRPr lang="en-AU" sz="4400" dirty="0"/>
          </a:p>
        </p:txBody>
      </p:sp>
      <p:pic>
        <p:nvPicPr>
          <p:cNvPr id="8" name="Content Placeholder 7">
            <a:extLst>
              <a:ext uri="{FF2B5EF4-FFF2-40B4-BE49-F238E27FC236}">
                <a16:creationId xmlns:a16="http://schemas.microsoft.com/office/drawing/2014/main" xmlns="" id="{E7E32326-2272-7875-CF3A-163E9A736EEE}"/>
              </a:ext>
            </a:extLst>
          </p:cNvPr>
          <p:cNvPicPr>
            <a:picLocks noGrp="1" noChangeAspect="1"/>
          </p:cNvPicPr>
          <p:nvPr>
            <p:ph idx="1"/>
          </p:nvPr>
        </p:nvPicPr>
        <p:blipFill>
          <a:blip r:embed="rId4" cstate="print"/>
          <a:stretch>
            <a:fillRect/>
          </a:stretch>
        </p:blipFill>
        <p:spPr>
          <a:xfrm>
            <a:off x="4397440" y="337457"/>
            <a:ext cx="1653932" cy="1609483"/>
          </a:xfrm>
          <a:prstGeom prst="rect">
            <a:avLst/>
          </a:prstGeom>
        </p:spPr>
      </p:pic>
      <p:sp>
        <p:nvSpPr>
          <p:cNvPr id="16" name="Rectangle 15">
            <a:extLst>
              <a:ext uri="{FF2B5EF4-FFF2-40B4-BE49-F238E27FC236}">
                <a16:creationId xmlns:a16="http://schemas.microsoft.com/office/drawing/2014/main" xmlns="" id="{9F3CB34B-2F8F-4442-91D1-923678282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688983D8-0B9D-9171-8619-97A0D557DD61}"/>
              </a:ext>
            </a:extLst>
          </p:cNvPr>
          <p:cNvPicPr>
            <a:picLocks noChangeAspect="1"/>
          </p:cNvPicPr>
          <p:nvPr/>
        </p:nvPicPr>
        <p:blipFill rotWithShape="1">
          <a:blip r:embed="rId5" cstate="print"/>
          <a:srcRect t="4438" b="29062"/>
          <a:stretch/>
        </p:blipFill>
        <p:spPr>
          <a:xfrm>
            <a:off x="1919123" y="162387"/>
            <a:ext cx="1992087" cy="1867769"/>
          </a:xfrm>
          <a:prstGeom prst="rect">
            <a:avLst/>
          </a:prstGeom>
        </p:spPr>
      </p:pic>
      <p:sp>
        <p:nvSpPr>
          <p:cNvPr id="18" name="Rectangle 17">
            <a:extLst>
              <a:ext uri="{FF2B5EF4-FFF2-40B4-BE49-F238E27FC236}">
                <a16:creationId xmlns:a16="http://schemas.microsoft.com/office/drawing/2014/main" xmlns="" id="{92AFC398-9263-43B8-98C4-6D97765B8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65820C3-43CD-D5C1-F890-0BF6B07C133A}"/>
              </a:ext>
            </a:extLst>
          </p:cNvPr>
          <p:cNvPicPr>
            <a:picLocks noChangeAspect="1"/>
          </p:cNvPicPr>
          <p:nvPr/>
        </p:nvPicPr>
        <p:blipFill rotWithShape="1">
          <a:blip r:embed="rId6" cstate="print"/>
          <a:srcRect r="5" b="28254"/>
          <a:stretch/>
        </p:blipFill>
        <p:spPr>
          <a:xfrm>
            <a:off x="2720037" y="2270173"/>
            <a:ext cx="2069677" cy="2381250"/>
          </a:xfrm>
          <a:custGeom>
            <a:avLst/>
            <a:gdLst/>
            <a:ahLst/>
            <a:cxnLst/>
            <a:rect l="l" t="t" r="r" b="b"/>
            <a:pathLst>
              <a:path w="3375124" h="3375124">
                <a:moveTo>
                  <a:pt x="1687562" y="0"/>
                </a:moveTo>
                <a:cubicBezTo>
                  <a:pt x="2619577" y="0"/>
                  <a:pt x="3375124" y="755547"/>
                  <a:pt x="3375124" y="1687562"/>
                </a:cubicBezTo>
                <a:cubicBezTo>
                  <a:pt x="3375124" y="2619577"/>
                  <a:pt x="2619577" y="3375124"/>
                  <a:pt x="1687562" y="3375124"/>
                </a:cubicBezTo>
                <a:cubicBezTo>
                  <a:pt x="755547" y="3375124"/>
                  <a:pt x="0" y="2619577"/>
                  <a:pt x="0" y="1687562"/>
                </a:cubicBezTo>
                <a:cubicBezTo>
                  <a:pt x="0" y="755547"/>
                  <a:pt x="755547" y="0"/>
                  <a:pt x="1687562" y="0"/>
                </a:cubicBezTo>
                <a:close/>
              </a:path>
            </a:pathLst>
          </a:custGeom>
        </p:spPr>
      </p:pic>
      <p:pic>
        <p:nvPicPr>
          <p:cNvPr id="10" name="Picture 9">
            <a:extLst>
              <a:ext uri="{FF2B5EF4-FFF2-40B4-BE49-F238E27FC236}">
                <a16:creationId xmlns:a16="http://schemas.microsoft.com/office/drawing/2014/main" xmlns="" id="{420ADA84-E38A-2250-0E9C-D6A5D266A554}"/>
              </a:ext>
            </a:extLst>
          </p:cNvPr>
          <p:cNvPicPr>
            <a:picLocks noChangeAspect="1"/>
          </p:cNvPicPr>
          <p:nvPr/>
        </p:nvPicPr>
        <p:blipFill>
          <a:blip r:embed="rId7" cstate="print"/>
          <a:stretch>
            <a:fillRect/>
          </a:stretch>
        </p:blipFill>
        <p:spPr>
          <a:xfrm>
            <a:off x="4817751" y="2454302"/>
            <a:ext cx="2095500" cy="1917143"/>
          </a:xfrm>
          <a:prstGeom prst="rect">
            <a:avLst/>
          </a:prstGeom>
        </p:spPr>
      </p:pic>
      <p:pic>
        <p:nvPicPr>
          <p:cNvPr id="11" name="Picture 10">
            <a:extLst>
              <a:ext uri="{FF2B5EF4-FFF2-40B4-BE49-F238E27FC236}">
                <a16:creationId xmlns:a16="http://schemas.microsoft.com/office/drawing/2014/main" xmlns="" id="{1BF688D5-C7D3-DE02-6307-8033530153EE}"/>
              </a:ext>
            </a:extLst>
          </p:cNvPr>
          <p:cNvPicPr>
            <a:picLocks noChangeAspect="1"/>
          </p:cNvPicPr>
          <p:nvPr/>
        </p:nvPicPr>
        <p:blipFill>
          <a:blip r:embed="rId8" cstate="print"/>
          <a:stretch>
            <a:fillRect/>
          </a:stretch>
        </p:blipFill>
        <p:spPr>
          <a:xfrm>
            <a:off x="887770" y="4949216"/>
            <a:ext cx="1428750" cy="1428750"/>
          </a:xfrm>
          <a:prstGeom prst="rect">
            <a:avLst/>
          </a:prstGeom>
        </p:spPr>
      </p:pic>
      <p:pic>
        <p:nvPicPr>
          <p:cNvPr id="13" name="Picture 12">
            <a:extLst>
              <a:ext uri="{FF2B5EF4-FFF2-40B4-BE49-F238E27FC236}">
                <a16:creationId xmlns:a16="http://schemas.microsoft.com/office/drawing/2014/main" xmlns="" id="{9899B143-6796-794B-79B2-A445568A73FD}"/>
              </a:ext>
            </a:extLst>
          </p:cNvPr>
          <p:cNvPicPr>
            <a:picLocks noChangeAspect="1"/>
          </p:cNvPicPr>
          <p:nvPr/>
        </p:nvPicPr>
        <p:blipFill>
          <a:blip r:embed="rId9" cstate="print"/>
          <a:stretch>
            <a:fillRect/>
          </a:stretch>
        </p:blipFill>
        <p:spPr>
          <a:xfrm>
            <a:off x="7141297" y="2066444"/>
            <a:ext cx="2637235" cy="2237819"/>
          </a:xfrm>
          <a:prstGeom prst="rect">
            <a:avLst/>
          </a:prstGeom>
        </p:spPr>
      </p:pic>
      <p:pic>
        <p:nvPicPr>
          <p:cNvPr id="15" name="Picture 14">
            <a:extLst>
              <a:ext uri="{FF2B5EF4-FFF2-40B4-BE49-F238E27FC236}">
                <a16:creationId xmlns:a16="http://schemas.microsoft.com/office/drawing/2014/main" xmlns="" id="{6BEE852C-D013-DCEB-7929-BE21B20F10E1}"/>
              </a:ext>
            </a:extLst>
          </p:cNvPr>
          <p:cNvPicPr>
            <a:picLocks noChangeAspect="1"/>
          </p:cNvPicPr>
          <p:nvPr/>
        </p:nvPicPr>
        <p:blipFill>
          <a:blip r:embed="rId10" cstate="print"/>
          <a:stretch>
            <a:fillRect/>
          </a:stretch>
        </p:blipFill>
        <p:spPr>
          <a:xfrm>
            <a:off x="4105803" y="4949216"/>
            <a:ext cx="1285875" cy="1495425"/>
          </a:xfrm>
          <a:prstGeom prst="rect">
            <a:avLst/>
          </a:prstGeom>
        </p:spPr>
      </p:pic>
      <p:sp>
        <p:nvSpPr>
          <p:cNvPr id="19" name="TextBox 18">
            <a:extLst>
              <a:ext uri="{FF2B5EF4-FFF2-40B4-BE49-F238E27FC236}">
                <a16:creationId xmlns:a16="http://schemas.microsoft.com/office/drawing/2014/main" xmlns="" id="{E12FDE42-AD83-155A-89FE-67445AC14A34}"/>
              </a:ext>
            </a:extLst>
          </p:cNvPr>
          <p:cNvSpPr txBox="1"/>
          <p:nvPr/>
        </p:nvSpPr>
        <p:spPr>
          <a:xfrm>
            <a:off x="8839200" y="337457"/>
            <a:ext cx="3191254" cy="1077218"/>
          </a:xfrm>
          <a:prstGeom prst="rect">
            <a:avLst/>
          </a:prstGeom>
          <a:noFill/>
        </p:spPr>
        <p:txBody>
          <a:bodyPr wrap="square">
            <a:spAutoFit/>
          </a:bodyPr>
          <a:lstStyle/>
          <a:p>
            <a:r>
              <a:rPr lang="en-US" sz="3200" dirty="0"/>
              <a:t>ACHRH BOARD 2021-22</a:t>
            </a:r>
            <a:endParaRPr lang="en-AU" sz="3200" dirty="0"/>
          </a:p>
        </p:txBody>
      </p:sp>
      <p:pic>
        <p:nvPicPr>
          <p:cNvPr id="20" name="Picture 19">
            <a:extLst>
              <a:ext uri="{FF2B5EF4-FFF2-40B4-BE49-F238E27FC236}">
                <a16:creationId xmlns:a16="http://schemas.microsoft.com/office/drawing/2014/main" xmlns="" id="{25F51EE6-8005-38CC-9153-75555FBFA700}"/>
              </a:ext>
            </a:extLst>
          </p:cNvPr>
          <p:cNvPicPr>
            <a:picLocks noChangeAspect="1"/>
          </p:cNvPicPr>
          <p:nvPr/>
        </p:nvPicPr>
        <p:blipFill>
          <a:blip r:embed="rId11" cstate="print"/>
          <a:stretch>
            <a:fillRect/>
          </a:stretch>
        </p:blipFill>
        <p:spPr>
          <a:xfrm>
            <a:off x="8839200" y="4839273"/>
            <a:ext cx="3349750" cy="1474418"/>
          </a:xfrm>
          <a:prstGeom prst="rect">
            <a:avLst/>
          </a:prstGeom>
        </p:spPr>
      </p:pic>
      <p:pic>
        <p:nvPicPr>
          <p:cNvPr id="21" name="Picture 20">
            <a:extLst>
              <a:ext uri="{FF2B5EF4-FFF2-40B4-BE49-F238E27FC236}">
                <a16:creationId xmlns:a16="http://schemas.microsoft.com/office/drawing/2014/main" xmlns="" id="{18FE3D8C-51C5-C1B5-2BFC-FC661B1FFF53}"/>
              </a:ext>
            </a:extLst>
          </p:cNvPr>
          <p:cNvPicPr>
            <a:picLocks noChangeAspect="1"/>
          </p:cNvPicPr>
          <p:nvPr/>
        </p:nvPicPr>
        <p:blipFill>
          <a:blip r:embed="rId12" cstate="print"/>
          <a:stretch>
            <a:fillRect/>
          </a:stretch>
        </p:blipFill>
        <p:spPr>
          <a:xfrm>
            <a:off x="410234" y="2746424"/>
            <a:ext cx="1712480" cy="1722758"/>
          </a:xfrm>
          <a:prstGeom prst="rect">
            <a:avLst/>
          </a:prstGeom>
        </p:spPr>
      </p:pic>
      <p:pic>
        <p:nvPicPr>
          <p:cNvPr id="22" name="Picture 21">
            <a:extLst>
              <a:ext uri="{FF2B5EF4-FFF2-40B4-BE49-F238E27FC236}">
                <a16:creationId xmlns:a16="http://schemas.microsoft.com/office/drawing/2014/main" xmlns="" id="{7E9762EF-7776-5448-597D-88FAC6DFBA48}"/>
              </a:ext>
            </a:extLst>
          </p:cNvPr>
          <p:cNvPicPr>
            <a:picLocks noChangeAspect="1"/>
          </p:cNvPicPr>
          <p:nvPr/>
        </p:nvPicPr>
        <p:blipFill>
          <a:blip r:embed="rId12" cstate="print"/>
          <a:stretch>
            <a:fillRect/>
          </a:stretch>
        </p:blipFill>
        <p:spPr>
          <a:xfrm>
            <a:off x="9778532" y="1972381"/>
            <a:ext cx="2251922" cy="2309186"/>
          </a:xfrm>
          <a:prstGeom prst="rect">
            <a:avLst/>
          </a:prstGeom>
        </p:spPr>
      </p:pic>
      <p:pic>
        <p:nvPicPr>
          <p:cNvPr id="23" name="Picture 22">
            <a:extLst>
              <a:ext uri="{FF2B5EF4-FFF2-40B4-BE49-F238E27FC236}">
                <a16:creationId xmlns:a16="http://schemas.microsoft.com/office/drawing/2014/main" xmlns="" id="{674FE7AF-967B-9C09-E162-7BBAF4F5321F}"/>
              </a:ext>
            </a:extLst>
          </p:cNvPr>
          <p:cNvPicPr>
            <a:picLocks noChangeAspect="1"/>
          </p:cNvPicPr>
          <p:nvPr/>
        </p:nvPicPr>
        <p:blipFill>
          <a:blip r:embed="rId2" cstate="print"/>
          <a:stretch>
            <a:fillRect/>
          </a:stretch>
        </p:blipFill>
        <p:spPr>
          <a:xfrm>
            <a:off x="6622838" y="223003"/>
            <a:ext cx="1567542" cy="1714500"/>
          </a:xfrm>
          <a:prstGeom prst="rect">
            <a:avLst/>
          </a:prstGeom>
        </p:spPr>
      </p:pic>
    </p:spTree>
    <p:extLst>
      <p:ext uri="{BB962C8B-B14F-4D97-AF65-F5344CB8AC3E}">
        <p14:creationId xmlns:p14="http://schemas.microsoft.com/office/powerpoint/2010/main" xmlns="" val="4097712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77635-9FC7-BA4D-0213-36860B7CA1C0}"/>
              </a:ext>
            </a:extLst>
          </p:cNvPr>
          <p:cNvSpPr>
            <a:spLocks noGrp="1"/>
          </p:cNvSpPr>
          <p:nvPr>
            <p:ph type="title"/>
          </p:nvPr>
        </p:nvSpPr>
        <p:spPr/>
        <p:txBody>
          <a:bodyPr/>
          <a:lstStyle/>
          <a:p>
            <a:endParaRPr lang="en-AU" dirty="0"/>
          </a:p>
        </p:txBody>
      </p:sp>
      <p:pic>
        <p:nvPicPr>
          <p:cNvPr id="5" name="Picture 4">
            <a:extLst>
              <a:ext uri="{FF2B5EF4-FFF2-40B4-BE49-F238E27FC236}">
                <a16:creationId xmlns:a16="http://schemas.microsoft.com/office/drawing/2014/main" xmlns="" id="{A9673A05-919B-E016-165F-9784664B230C}"/>
              </a:ext>
            </a:extLst>
          </p:cNvPr>
          <p:cNvPicPr>
            <a:picLocks noChangeAspect="1"/>
          </p:cNvPicPr>
          <p:nvPr/>
        </p:nvPicPr>
        <p:blipFill>
          <a:blip r:embed="rId2" cstate="print"/>
          <a:stretch>
            <a:fillRect/>
          </a:stretch>
        </p:blipFill>
        <p:spPr>
          <a:xfrm>
            <a:off x="6455230" y="202602"/>
            <a:ext cx="4578528" cy="2888941"/>
          </a:xfrm>
          <a:prstGeom prst="rect">
            <a:avLst/>
          </a:prstGeom>
        </p:spPr>
      </p:pic>
      <p:pic>
        <p:nvPicPr>
          <p:cNvPr id="6" name="Picture 5">
            <a:extLst>
              <a:ext uri="{FF2B5EF4-FFF2-40B4-BE49-F238E27FC236}">
                <a16:creationId xmlns:a16="http://schemas.microsoft.com/office/drawing/2014/main" xmlns="" id="{94EA648D-7540-6424-08DC-D218ADDEF28E}"/>
              </a:ext>
            </a:extLst>
          </p:cNvPr>
          <p:cNvPicPr>
            <a:picLocks noChangeAspect="1"/>
          </p:cNvPicPr>
          <p:nvPr/>
        </p:nvPicPr>
        <p:blipFill>
          <a:blip r:embed="rId3" cstate="print"/>
          <a:stretch>
            <a:fillRect/>
          </a:stretch>
        </p:blipFill>
        <p:spPr>
          <a:xfrm>
            <a:off x="397124" y="3637674"/>
            <a:ext cx="5225548" cy="2726505"/>
          </a:xfrm>
          <a:prstGeom prst="rect">
            <a:avLst/>
          </a:prstGeom>
        </p:spPr>
      </p:pic>
      <p:pic>
        <p:nvPicPr>
          <p:cNvPr id="7" name="Picture 6">
            <a:extLst>
              <a:ext uri="{FF2B5EF4-FFF2-40B4-BE49-F238E27FC236}">
                <a16:creationId xmlns:a16="http://schemas.microsoft.com/office/drawing/2014/main" xmlns="" id="{88DDCD9A-30A0-D1E4-5627-2B597AB3F1A6}"/>
              </a:ext>
            </a:extLst>
          </p:cNvPr>
          <p:cNvPicPr>
            <a:picLocks noChangeAspect="1"/>
          </p:cNvPicPr>
          <p:nvPr/>
        </p:nvPicPr>
        <p:blipFill>
          <a:blip r:embed="rId4" cstate="print"/>
          <a:stretch>
            <a:fillRect/>
          </a:stretch>
        </p:blipFill>
        <p:spPr>
          <a:xfrm>
            <a:off x="6444343" y="3368120"/>
            <a:ext cx="4970417" cy="2996059"/>
          </a:xfrm>
          <a:prstGeom prst="rect">
            <a:avLst/>
          </a:prstGeom>
        </p:spPr>
      </p:pic>
      <p:pic>
        <p:nvPicPr>
          <p:cNvPr id="10" name="Content Placeholder 9">
            <a:extLst>
              <a:ext uri="{FF2B5EF4-FFF2-40B4-BE49-F238E27FC236}">
                <a16:creationId xmlns:a16="http://schemas.microsoft.com/office/drawing/2014/main" xmlns="" id="{D7D36149-1AD8-7F14-4315-BC51826C8784}"/>
              </a:ext>
            </a:extLst>
          </p:cNvPr>
          <p:cNvPicPr>
            <a:picLocks noGrp="1" noChangeAspect="1"/>
          </p:cNvPicPr>
          <p:nvPr>
            <p:ph idx="1"/>
          </p:nvPr>
        </p:nvPicPr>
        <p:blipFill>
          <a:blip r:embed="rId5" cstate="print"/>
          <a:stretch>
            <a:fillRect/>
          </a:stretch>
        </p:blipFill>
        <p:spPr>
          <a:xfrm>
            <a:off x="631372" y="177428"/>
            <a:ext cx="5105400" cy="3042898"/>
          </a:xfrm>
          <a:prstGeom prst="rect">
            <a:avLst/>
          </a:prstGeom>
        </p:spPr>
      </p:pic>
    </p:spTree>
    <p:extLst>
      <p:ext uri="{BB962C8B-B14F-4D97-AF65-F5344CB8AC3E}">
        <p14:creationId xmlns:p14="http://schemas.microsoft.com/office/powerpoint/2010/main" xmlns="" val="1471176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D2130-1F3B-E72F-AB9E-369DE9A8FA8C}"/>
              </a:ext>
            </a:extLst>
          </p:cNvPr>
          <p:cNvSpPr>
            <a:spLocks noGrp="1"/>
          </p:cNvSpPr>
          <p:nvPr>
            <p:ph type="title"/>
          </p:nvPr>
        </p:nvSpPr>
        <p:spPr/>
        <p:txBody>
          <a:bodyPr/>
          <a:lstStyle/>
          <a:p>
            <a:r>
              <a:rPr lang="en-AU" dirty="0"/>
              <a:t>UNSW Performance  </a:t>
            </a:r>
          </a:p>
        </p:txBody>
      </p:sp>
      <p:pic>
        <p:nvPicPr>
          <p:cNvPr id="4" name="Content Placeholder 3">
            <a:extLst>
              <a:ext uri="{FF2B5EF4-FFF2-40B4-BE49-F238E27FC236}">
                <a16:creationId xmlns:a16="http://schemas.microsoft.com/office/drawing/2014/main" xmlns="" id="{DEADCFBB-E3B2-41DA-8A83-04F228D42CA7}"/>
              </a:ext>
            </a:extLst>
          </p:cNvPr>
          <p:cNvPicPr>
            <a:picLocks noGrp="1" noChangeAspect="1"/>
          </p:cNvPicPr>
          <p:nvPr>
            <p:ph idx="1"/>
          </p:nvPr>
        </p:nvPicPr>
        <p:blipFill>
          <a:blip r:embed="rId2" cstate="print"/>
          <a:stretch>
            <a:fillRect/>
          </a:stretch>
        </p:blipFill>
        <p:spPr>
          <a:xfrm>
            <a:off x="653882" y="1803854"/>
            <a:ext cx="5789722" cy="4351338"/>
          </a:xfrm>
          <a:prstGeom prst="rect">
            <a:avLst/>
          </a:prstGeom>
        </p:spPr>
      </p:pic>
      <p:pic>
        <p:nvPicPr>
          <p:cNvPr id="5" name="Picture 4">
            <a:extLst>
              <a:ext uri="{FF2B5EF4-FFF2-40B4-BE49-F238E27FC236}">
                <a16:creationId xmlns:a16="http://schemas.microsoft.com/office/drawing/2014/main" xmlns="" id="{86D509DE-5B89-19F9-F423-9DF18E72C981}"/>
              </a:ext>
            </a:extLst>
          </p:cNvPr>
          <p:cNvPicPr>
            <a:picLocks noChangeAspect="1"/>
          </p:cNvPicPr>
          <p:nvPr/>
        </p:nvPicPr>
        <p:blipFill>
          <a:blip r:embed="rId3" cstate="print"/>
          <a:stretch>
            <a:fillRect/>
          </a:stretch>
        </p:blipFill>
        <p:spPr>
          <a:xfrm>
            <a:off x="5900057" y="1690688"/>
            <a:ext cx="6096000" cy="4181474"/>
          </a:xfrm>
          <a:prstGeom prst="rect">
            <a:avLst/>
          </a:prstGeom>
        </p:spPr>
      </p:pic>
    </p:spTree>
    <p:extLst>
      <p:ext uri="{BB962C8B-B14F-4D97-AF65-F5344CB8AC3E}">
        <p14:creationId xmlns:p14="http://schemas.microsoft.com/office/powerpoint/2010/main" xmlns="" val="41632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CA290-2DD3-DC6D-4BB5-50C5F28F628C}"/>
              </a:ext>
            </a:extLst>
          </p:cNvPr>
          <p:cNvSpPr>
            <a:spLocks noGrp="1"/>
          </p:cNvSpPr>
          <p:nvPr>
            <p:ph type="title"/>
          </p:nvPr>
        </p:nvSpPr>
        <p:spPr>
          <a:xfrm>
            <a:off x="864328" y="0"/>
            <a:ext cx="10637518" cy="1325563"/>
          </a:xfrm>
        </p:spPr>
        <p:txBody>
          <a:bodyPr>
            <a:noAutofit/>
          </a:bodyPr>
          <a:lstStyle/>
          <a:p>
            <a:r>
              <a:rPr lang="en-AU" sz="4400" dirty="0"/>
              <a:t>NSW: Australian Indian Medical </a:t>
            </a:r>
            <a:r>
              <a:rPr lang="en-AU" sz="4400" dirty="0" err="1"/>
              <a:t>Gradutaes</a:t>
            </a:r>
            <a:r>
              <a:rPr lang="en-AU" sz="4400" dirty="0"/>
              <a:t> Association partnership </a:t>
            </a:r>
          </a:p>
        </p:txBody>
      </p:sp>
      <p:pic>
        <p:nvPicPr>
          <p:cNvPr id="4" name="Content Placeholder 3">
            <a:extLst>
              <a:ext uri="{FF2B5EF4-FFF2-40B4-BE49-F238E27FC236}">
                <a16:creationId xmlns:a16="http://schemas.microsoft.com/office/drawing/2014/main" xmlns="" id="{F8D7DE21-4F65-EED2-EBFF-DA43C07E0342}"/>
              </a:ext>
            </a:extLst>
          </p:cNvPr>
          <p:cNvPicPr>
            <a:picLocks noGrp="1" noChangeAspect="1"/>
          </p:cNvPicPr>
          <p:nvPr>
            <p:ph idx="1"/>
          </p:nvPr>
        </p:nvPicPr>
        <p:blipFill>
          <a:blip r:embed="rId2" cstate="print"/>
          <a:stretch>
            <a:fillRect/>
          </a:stretch>
        </p:blipFill>
        <p:spPr>
          <a:xfrm>
            <a:off x="2329543" y="1698171"/>
            <a:ext cx="6640286" cy="5040086"/>
          </a:xfrm>
          <a:prstGeom prst="rect">
            <a:avLst/>
          </a:prstGeom>
        </p:spPr>
      </p:pic>
    </p:spTree>
    <p:extLst>
      <p:ext uri="{BB962C8B-B14F-4D97-AF65-F5344CB8AC3E}">
        <p14:creationId xmlns:p14="http://schemas.microsoft.com/office/powerpoint/2010/main" xmlns="" val="1283989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F556-034E-9F44-80D5-6B9FC1A1E80E}"/>
              </a:ext>
            </a:extLst>
          </p:cNvPr>
          <p:cNvSpPr>
            <a:spLocks noGrp="1"/>
          </p:cNvSpPr>
          <p:nvPr>
            <p:ph type="ctrTitle"/>
          </p:nvPr>
        </p:nvSpPr>
        <p:spPr>
          <a:xfrm>
            <a:off x="621792" y="1161288"/>
            <a:ext cx="3602736" cy="4526280"/>
          </a:xfrm>
        </p:spPr>
        <p:txBody>
          <a:bodyPr vert="horz" lIns="91440" tIns="45720" rIns="91440" bIns="45720" rtlCol="0" anchor="ctr">
            <a:normAutofit fontScale="90000"/>
          </a:bodyPr>
          <a:lstStyle/>
          <a:p>
            <a:pPr defTabSz="914400" eaLnBrk="1" hangingPunct="1">
              <a:lnSpc>
                <a:spcPct val="150000"/>
              </a:lnSpc>
            </a:pPr>
            <a:r>
              <a:rPr lang="en-US" sz="3600" b="1" u="sng" dirty="0">
                <a:latin typeface="Arial" panose="020B0604020202020204" pitchFamily="34" charset="0"/>
                <a:cs typeface="Arial" panose="020B0604020202020204" pitchFamily="34" charset="0"/>
              </a:rPr>
              <a:t>EVALUATION</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Contributing to knowledge and understanding through project evaluation </a:t>
            </a:r>
            <a:r>
              <a:rPr lang="en-US" sz="4000" kern="1200" dirty="0">
                <a:solidFill>
                  <a:schemeClr val="tx1"/>
                </a:solidFill>
                <a:latin typeface="+mj-lt"/>
                <a:ea typeface="+mj-ea"/>
                <a:cs typeface="+mj-cs"/>
              </a:rPr>
              <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xmlns="" id="{B2FBFEC8-3B52-1244-B6F3-73728669DEAE}"/>
              </a:ext>
            </a:extLst>
          </p:cNvPr>
          <p:cNvSpPr>
            <a:spLocks noGrp="1"/>
          </p:cNvSpPr>
          <p:nvPr>
            <p:ph idx="1"/>
          </p:nvPr>
        </p:nvSpPr>
        <p:spPr>
          <a:xfrm>
            <a:off x="4887686" y="870857"/>
            <a:ext cx="7138662" cy="5251647"/>
          </a:xfrm>
        </p:spPr>
        <p:txBody>
          <a:bodyPr vert="horz" lIns="91440" tIns="45720" rIns="91440" bIns="45720" rtlCol="0" anchor="ctr">
            <a:normAutofit fontScale="92500" lnSpcReduction="10000"/>
          </a:bodyPr>
          <a:lstStyle/>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From audience surveys we have found that:</a:t>
            </a:r>
          </a:p>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95%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of audience members increased or deepened their understanding of family violence</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97%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about gender equality </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100%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up against all forms of family violence – and not sweep things under the carpet</a:t>
            </a:r>
          </a:p>
          <a:p>
            <a:pPr indent="-228600" defTabSz="914400" eaLnBrk="1" hangingPunct="1">
              <a:lnSpc>
                <a:spcPct val="90000"/>
              </a:lnSpc>
              <a:buClr>
                <a:schemeClr val="accent5"/>
              </a:buClr>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xmlns="" val="59143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DD77E-622A-764A-9C36-307624EF0436}"/>
              </a:ext>
            </a:extLst>
          </p:cNvPr>
          <p:cNvSpPr>
            <a:spLocks noGrp="1"/>
          </p:cNvSpPr>
          <p:nvPr>
            <p:ph type="ctrTitle"/>
          </p:nvPr>
        </p:nvSpPr>
        <p:spPr>
          <a:xfrm>
            <a:off x="493643" y="228600"/>
            <a:ext cx="11562521" cy="1162878"/>
          </a:xfrm>
        </p:spPr>
        <p:txBody>
          <a:bodyPr>
            <a:normAutofit fontScale="90000"/>
          </a:bodyPr>
          <a:lstStyle/>
          <a:p>
            <a:r>
              <a:rPr lang="en-GB" sz="3200" dirty="0">
                <a:latin typeface="Arial" panose="020B0604020202020204" pitchFamily="34" charset="0"/>
                <a:ea typeface="Helvetica Neue" panose="02000503000000020004" pitchFamily="2" charset="0"/>
                <a:cs typeface="Arial" panose="020B0604020202020204" pitchFamily="34" charset="0"/>
              </a:rPr>
              <a:t>Messages audience members took from the performance </a:t>
            </a:r>
            <a: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p>
        </p:txBody>
      </p:sp>
      <p:sp>
        <p:nvSpPr>
          <p:cNvPr id="3" name="Content Placeholder 2">
            <a:extLst>
              <a:ext uri="{FF2B5EF4-FFF2-40B4-BE49-F238E27FC236}">
                <a16:creationId xmlns:a16="http://schemas.microsoft.com/office/drawing/2014/main" xmlns="" id="{627090F5-C964-2D4A-ABC3-24460AC8E204}"/>
              </a:ext>
            </a:extLst>
          </p:cNvPr>
          <p:cNvSpPr>
            <a:spLocks noGrp="1"/>
          </p:cNvSpPr>
          <p:nvPr>
            <p:ph idx="1"/>
          </p:nvPr>
        </p:nvSpPr>
        <p:spPr>
          <a:xfrm>
            <a:off x="719403" y="1124744"/>
            <a:ext cx="10978954" cy="5504656"/>
          </a:xfrm>
        </p:spPr>
        <p:txBody>
          <a:bodyPr/>
          <a:lstStyle/>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‘Speaking up for yourself but also for others is important’</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interrelationship between racism, violence, culture, family, social pressures and gender’</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‘Don’t stand by when you see domestic violence.’</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Violence can take many forms and is a social issue we need to address, whether for ourselves or someone else in the community.</a:t>
            </a:r>
            <a:r>
              <a:rPr lang="en-AU"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a:t>
            </a:r>
            <a:endParaRPr lang="en-US"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xmlns="" val="36619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6C0B8-095D-0144-BB2A-531CB9074DDE}"/>
              </a:ext>
            </a:extLst>
          </p:cNvPr>
          <p:cNvSpPr>
            <a:spLocks noGrp="1"/>
          </p:cNvSpPr>
          <p:nvPr>
            <p:ph type="ctrTitle"/>
          </p:nvPr>
        </p:nvSpPr>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What did the audience members say?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C94A066-4044-F44E-8748-F63A15A489E0}"/>
              </a:ext>
            </a:extLst>
          </p:cNvPr>
          <p:cNvSpPr>
            <a:spLocks noGrp="1"/>
          </p:cNvSpPr>
          <p:nvPr>
            <p:ph idx="1"/>
          </p:nvPr>
        </p:nvSpPr>
        <p:spPr>
          <a:xfrm>
            <a:off x="719403" y="1124744"/>
            <a:ext cx="10753195" cy="4888430"/>
          </a:xfrm>
        </p:spPr>
        <p:txBody>
          <a:bodyPr>
            <a:normAutofit lnSpcReduction="10000"/>
          </a:bodyPr>
          <a:lstStyle/>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‘Thank you very much for raising awareness and having conversations on violence particularly towards women. Hopefully this will get people in general to self reflect and look for ways to improve their selves and be a better example for family and community.’</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‘It is an incredible initiative to create awareness.’</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‘This is a great initiative. Many many more are needed to even make a dent in the societal mindsets and prejudices.’</a:t>
            </a:r>
          </a:p>
          <a:p>
            <a:endParaRPr lang="en-US" dirty="0"/>
          </a:p>
        </p:txBody>
      </p:sp>
    </p:spTree>
    <p:extLst>
      <p:ext uri="{BB962C8B-B14F-4D97-AF65-F5344CB8AC3E}">
        <p14:creationId xmlns:p14="http://schemas.microsoft.com/office/powerpoint/2010/main" xmlns="" val="3219969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6" name="Rectangle 25">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7" name="Rectangle 27">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8" name="Rectangle 29">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9" name="Rectangle 31">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2BB6ED51-73AD-86C2-98ED-EDB99847D737}"/>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i="1" dirty="0"/>
              <a:t>THANK YOU</a:t>
            </a:r>
            <a:br>
              <a:rPr lang="en-US" i="1" dirty="0"/>
            </a:br>
            <a:r>
              <a:rPr lang="en-US" i="1" dirty="0"/>
              <a:t> FOR LISTENING </a:t>
            </a:r>
          </a:p>
        </p:txBody>
      </p:sp>
      <p:sp>
        <p:nvSpPr>
          <p:cNvPr id="34" name="Rectangle 33">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FFD10CC7-C6B7-4C9E-1A89-95CD05DA4364}"/>
              </a:ext>
            </a:extLst>
          </p:cNvPr>
          <p:cNvPicPr>
            <a:picLocks noGrp="1" noChangeAspect="1"/>
          </p:cNvPicPr>
          <p:nvPr>
            <p:ph idx="1"/>
          </p:nvPr>
        </p:nvPicPr>
        <p:blipFill>
          <a:blip r:embed="rId2" cstate="print"/>
          <a:stretch>
            <a:fillRect/>
          </a:stretch>
        </p:blipFill>
        <p:spPr>
          <a:xfrm>
            <a:off x="4346448" y="440871"/>
            <a:ext cx="7845552" cy="5976258"/>
          </a:xfrm>
          <a:prstGeom prst="rect">
            <a:avLst/>
          </a:prstGeom>
        </p:spPr>
      </p:pic>
    </p:spTree>
    <p:extLst>
      <p:ext uri="{BB962C8B-B14F-4D97-AF65-F5344CB8AC3E}">
        <p14:creationId xmlns:p14="http://schemas.microsoft.com/office/powerpoint/2010/main" xmlns="" val="255655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27330-C29E-68DE-E067-440C2154AD60}"/>
              </a:ext>
            </a:extLst>
          </p:cNvPr>
          <p:cNvSpPr>
            <a:spLocks noGrp="1"/>
          </p:cNvSpPr>
          <p:nvPr>
            <p:ph type="ctrTitle"/>
          </p:nvPr>
        </p:nvSpPr>
        <p:spPr>
          <a:xfrm>
            <a:off x="457199" y="676656"/>
            <a:ext cx="5996975" cy="3063240"/>
          </a:xfrm>
        </p:spPr>
        <p:txBody>
          <a:bodyPr>
            <a:normAutofit fontScale="90000"/>
          </a:bodyPr>
          <a:lstStyle/>
          <a:p>
            <a:r>
              <a:rPr lang="en-US" dirty="0"/>
              <a:t>Audited Income and Expense Statement</a:t>
            </a:r>
            <a:br>
              <a:rPr lang="en-US" dirty="0"/>
            </a:br>
            <a:r>
              <a:rPr lang="en-US" dirty="0"/>
              <a:t>For the year ended 30 June 2022</a:t>
            </a:r>
            <a:br>
              <a:rPr lang="en-US" dirty="0"/>
            </a:br>
            <a:endParaRPr lang="en-AU" dirty="0"/>
          </a:p>
        </p:txBody>
      </p:sp>
      <p:sp>
        <p:nvSpPr>
          <p:cNvPr id="3" name="Subtitle 2">
            <a:extLst>
              <a:ext uri="{FF2B5EF4-FFF2-40B4-BE49-F238E27FC236}">
                <a16:creationId xmlns:a16="http://schemas.microsoft.com/office/drawing/2014/main" xmlns="" id="{5A5B15E8-4BE4-AB3A-300C-279347FCBD8B}"/>
              </a:ext>
            </a:extLst>
          </p:cNvPr>
          <p:cNvSpPr>
            <a:spLocks noGrp="1"/>
          </p:cNvSpPr>
          <p:nvPr>
            <p:ph type="subTitle" idx="1"/>
          </p:nvPr>
        </p:nvSpPr>
        <p:spPr>
          <a:xfrm>
            <a:off x="457199" y="3840480"/>
            <a:ext cx="5996975" cy="2315845"/>
          </a:xfrm>
        </p:spPr>
        <p:txBody>
          <a:bodyPr>
            <a:normAutofit/>
          </a:bodyPr>
          <a:lstStyle/>
          <a:p>
            <a:r>
              <a:rPr lang="en-US" dirty="0"/>
              <a:t> </a:t>
            </a:r>
          </a:p>
          <a:p>
            <a:endParaRPr lang="en-AU" dirty="0"/>
          </a:p>
        </p:txBody>
      </p:sp>
      <p:pic>
        <p:nvPicPr>
          <p:cNvPr id="4" name="Picture 3" descr="Multicolored smoke gradient">
            <a:extLst>
              <a:ext uri="{FF2B5EF4-FFF2-40B4-BE49-F238E27FC236}">
                <a16:creationId xmlns:a16="http://schemas.microsoft.com/office/drawing/2014/main" xmlns="" id="{1C3BD116-1698-1634-4E6B-0C93F9768B2C}"/>
              </a:ext>
            </a:extLst>
          </p:cNvPr>
          <p:cNvPicPr>
            <a:picLocks noChangeAspect="1"/>
          </p:cNvPicPr>
          <p:nvPr/>
        </p:nvPicPr>
        <p:blipFill rotWithShape="1">
          <a:blip r:embed="rId2" cstate="print"/>
          <a:srcRect l="15748" r="17503" b="1"/>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pic>
        <p:nvPicPr>
          <p:cNvPr id="5" name="Picture 4">
            <a:extLst>
              <a:ext uri="{FF2B5EF4-FFF2-40B4-BE49-F238E27FC236}">
                <a16:creationId xmlns:a16="http://schemas.microsoft.com/office/drawing/2014/main" xmlns="" id="{77F47CF3-DDED-0622-97C6-062F6642BAF0}"/>
              </a:ext>
            </a:extLst>
          </p:cNvPr>
          <p:cNvPicPr>
            <a:picLocks noChangeAspect="1"/>
          </p:cNvPicPr>
          <p:nvPr/>
        </p:nvPicPr>
        <p:blipFill>
          <a:blip r:embed="rId3" cstate="print"/>
          <a:stretch>
            <a:fillRect/>
          </a:stretch>
        </p:blipFill>
        <p:spPr>
          <a:xfrm>
            <a:off x="307815" y="3608471"/>
            <a:ext cx="5996975" cy="2315845"/>
          </a:xfrm>
          <a:prstGeom prst="rect">
            <a:avLst/>
          </a:prstGeom>
        </p:spPr>
      </p:pic>
    </p:spTree>
    <p:extLst>
      <p:ext uri="{BB962C8B-B14F-4D97-AF65-F5344CB8AC3E}">
        <p14:creationId xmlns:p14="http://schemas.microsoft.com/office/powerpoint/2010/main" xmlns="" val="9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3610C-872F-FADB-5885-8437AEF576A2}"/>
              </a:ext>
            </a:extLst>
          </p:cNvPr>
          <p:cNvSpPr>
            <a:spLocks noGrp="1"/>
          </p:cNvSpPr>
          <p:nvPr>
            <p:ph type="title"/>
          </p:nvPr>
        </p:nvSpPr>
        <p:spPr>
          <a:xfrm>
            <a:off x="457200" y="668050"/>
            <a:ext cx="7685037" cy="572922"/>
          </a:xfrm>
        </p:spPr>
        <p:txBody>
          <a:bodyPr>
            <a:normAutofit fontScale="90000"/>
          </a:bodyPr>
          <a:lstStyle/>
          <a:p>
            <a:r>
              <a:rPr lang="en-AU" sz="4400" dirty="0"/>
              <a:t>INCOME </a:t>
            </a:r>
            <a:br>
              <a:rPr lang="en-AU" sz="4400" dirty="0"/>
            </a:br>
            <a:endParaRPr lang="en-AU" dirty="0"/>
          </a:p>
        </p:txBody>
      </p:sp>
      <p:graphicFrame>
        <p:nvGraphicFramePr>
          <p:cNvPr id="4" name="Table 4">
            <a:extLst>
              <a:ext uri="{FF2B5EF4-FFF2-40B4-BE49-F238E27FC236}">
                <a16:creationId xmlns:a16="http://schemas.microsoft.com/office/drawing/2014/main" xmlns="" id="{8097CD49-13ED-E8D8-458B-7FA508661DF8}"/>
              </a:ext>
            </a:extLst>
          </p:cNvPr>
          <p:cNvGraphicFramePr>
            <a:graphicFrameLocks noGrp="1"/>
          </p:cNvGraphicFramePr>
          <p:nvPr>
            <p:ph idx="1"/>
            <p:extLst>
              <p:ext uri="{D42A27DB-BD31-4B8C-83A1-F6EECF244321}">
                <p14:modId xmlns:p14="http://schemas.microsoft.com/office/powerpoint/2010/main" xmlns="" val="2171880568"/>
              </p:ext>
            </p:extLst>
          </p:nvPr>
        </p:nvGraphicFramePr>
        <p:xfrm>
          <a:off x="457200" y="936171"/>
          <a:ext cx="5105400" cy="5566996"/>
        </p:xfrm>
        <a:graphic>
          <a:graphicData uri="http://schemas.openxmlformats.org/drawingml/2006/table">
            <a:tbl>
              <a:tblPr firstRow="1" bandRow="1">
                <a:tableStyleId>{5C22544A-7EE6-4342-B048-85BDC9FD1C3A}</a:tableStyleId>
              </a:tblPr>
              <a:tblGrid>
                <a:gridCol w="2359415">
                  <a:extLst>
                    <a:ext uri="{9D8B030D-6E8A-4147-A177-3AD203B41FA5}">
                      <a16:colId xmlns:a16="http://schemas.microsoft.com/office/drawing/2014/main" xmlns="" val="2331528773"/>
                    </a:ext>
                  </a:extLst>
                </a:gridCol>
                <a:gridCol w="2745985">
                  <a:extLst>
                    <a:ext uri="{9D8B030D-6E8A-4147-A177-3AD203B41FA5}">
                      <a16:colId xmlns:a16="http://schemas.microsoft.com/office/drawing/2014/main" xmlns="" val="1577722895"/>
                    </a:ext>
                  </a:extLst>
                </a:gridCol>
              </a:tblGrid>
              <a:tr h="1608376">
                <a:tc>
                  <a:txBody>
                    <a:bodyPr/>
                    <a:lstStyle/>
                    <a:p>
                      <a:r>
                        <a:rPr lang="en-AU" sz="3600" dirty="0"/>
                        <a:t>2022</a:t>
                      </a:r>
                      <a:r>
                        <a:rPr lang="en-AU" sz="2800" dirty="0"/>
                        <a:t> </a:t>
                      </a:r>
                    </a:p>
                    <a:p>
                      <a:endParaRPr lang="en-AU" dirty="0"/>
                    </a:p>
                  </a:txBody>
                  <a:tcPr/>
                </a:tc>
                <a:tc>
                  <a:txBody>
                    <a:bodyPr/>
                    <a:lstStyle/>
                    <a:p>
                      <a:r>
                        <a:rPr lang="en-AU" sz="3200" dirty="0"/>
                        <a:t>2021</a:t>
                      </a:r>
                    </a:p>
                  </a:txBody>
                  <a:tcPr/>
                </a:tc>
                <a:extLst>
                  <a:ext uri="{0D108BD9-81ED-4DB2-BD59-A6C34878D82A}">
                    <a16:rowId xmlns:a16="http://schemas.microsoft.com/office/drawing/2014/main" xmlns="" val="3273061211"/>
                  </a:ext>
                </a:extLst>
              </a:tr>
              <a:tr h="1369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b="1" dirty="0"/>
                        <a:t>Grants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167,974</a:t>
                      </a:r>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t> Grants </a:t>
                      </a:r>
                    </a:p>
                    <a:p>
                      <a:r>
                        <a:rPr lang="en-AU" sz="2800" dirty="0"/>
                        <a:t>113020</a:t>
                      </a:r>
                    </a:p>
                  </a:txBody>
                  <a:tcPr/>
                </a:tc>
                <a:extLst>
                  <a:ext uri="{0D108BD9-81ED-4DB2-BD59-A6C34878D82A}">
                    <a16:rowId xmlns:a16="http://schemas.microsoft.com/office/drawing/2014/main" xmlns="" val="2009143745"/>
                  </a:ext>
                </a:extLst>
              </a:tr>
              <a:tr h="1208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dirty="0"/>
                        <a:t>Donations</a:t>
                      </a:r>
                      <a:r>
                        <a:rPr lang="en-AU"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21,380 </a:t>
                      </a:r>
                    </a:p>
                    <a:p>
                      <a:endParaRPr lang="en-AU" dirty="0"/>
                    </a:p>
                  </a:txBody>
                  <a:tcPr/>
                </a:tc>
                <a:tc>
                  <a:txBody>
                    <a:bodyPr/>
                    <a:lstStyle/>
                    <a:p>
                      <a:r>
                        <a:rPr lang="en-AU" sz="2800" dirty="0"/>
                        <a:t> Donations </a:t>
                      </a:r>
                    </a:p>
                    <a:p>
                      <a:r>
                        <a:rPr lang="en-AU" sz="2800" dirty="0"/>
                        <a:t>36,100</a:t>
                      </a:r>
                    </a:p>
                  </a:txBody>
                  <a:tcPr/>
                </a:tc>
                <a:extLst>
                  <a:ext uri="{0D108BD9-81ED-4DB2-BD59-A6C34878D82A}">
                    <a16:rowId xmlns:a16="http://schemas.microsoft.com/office/drawing/2014/main" xmlns="" val="2615635573"/>
                  </a:ext>
                </a:extLst>
              </a:tr>
              <a:tr h="1369710">
                <a:tc>
                  <a:txBody>
                    <a:bodyPr/>
                    <a:lstStyle/>
                    <a:p>
                      <a:r>
                        <a:rPr lang="en-US" sz="4000" b="1" kern="1200" dirty="0">
                          <a:solidFill>
                            <a:schemeClr val="dk1"/>
                          </a:solidFill>
                          <a:effectLst/>
                          <a:latin typeface="+mn-lt"/>
                          <a:ea typeface="+mn-ea"/>
                          <a:cs typeface="+mn-cs"/>
                        </a:rPr>
                        <a:t>189,354</a:t>
                      </a:r>
                      <a:endParaRPr lang="en-AU" sz="4000" dirty="0"/>
                    </a:p>
                  </a:txBody>
                  <a:tcPr/>
                </a:tc>
                <a:tc>
                  <a:txBody>
                    <a:bodyPr/>
                    <a:lstStyle/>
                    <a:p>
                      <a:pPr marL="0" marR="19050" lvl="0" indent="0" algn="r" defTabSz="914400" rtl="0" eaLnBrk="1" fontAlgn="auto" latinLnBrk="0" hangingPunct="1">
                        <a:lnSpc>
                          <a:spcPct val="100000"/>
                        </a:lnSpc>
                        <a:spcBef>
                          <a:spcPts val="545"/>
                        </a:spcBef>
                        <a:spcAft>
                          <a:spcPts val="0"/>
                        </a:spcAft>
                        <a:buClrTx/>
                        <a:buSzTx/>
                        <a:buFontTx/>
                        <a:buNone/>
                        <a:tabLst/>
                        <a:defRPr/>
                      </a:pPr>
                      <a:r>
                        <a:rPr lang="en-US" sz="800" b="1" kern="1200" dirty="0">
                          <a:solidFill>
                            <a:schemeClr val="dk1"/>
                          </a:solidFill>
                          <a:effectLst/>
                          <a:latin typeface="+mn-lt"/>
                          <a:ea typeface="+mn-ea"/>
                          <a:cs typeface="+mn-cs"/>
                        </a:rPr>
                        <a:t>  </a:t>
                      </a:r>
                      <a:r>
                        <a:rPr lang="en-US" sz="3200" b="1" spc="-10" dirty="0">
                          <a:effectLst/>
                          <a:latin typeface="DejaVu Sans"/>
                          <a:ea typeface="DejaVu Sans"/>
                          <a:cs typeface="DejaVu Sans"/>
                        </a:rPr>
                        <a:t>145208</a:t>
                      </a:r>
                      <a:endParaRPr lang="en-AU" sz="6000" dirty="0">
                        <a:effectLst/>
                        <a:latin typeface="DejaVu Sans"/>
                        <a:ea typeface="DejaVu Sans"/>
                        <a:cs typeface="DejaVu Sans"/>
                      </a:endParaRPr>
                    </a:p>
                  </a:txBody>
                  <a:tcPr marL="0" marR="0" marT="0" marB="0"/>
                </a:tc>
                <a:extLst>
                  <a:ext uri="{0D108BD9-81ED-4DB2-BD59-A6C34878D82A}">
                    <a16:rowId xmlns:a16="http://schemas.microsoft.com/office/drawing/2014/main" xmlns="" val="4056956214"/>
                  </a:ext>
                </a:extLst>
              </a:tr>
            </a:tbl>
          </a:graphicData>
        </a:graphic>
      </p:graphicFrame>
      <p:pic>
        <p:nvPicPr>
          <p:cNvPr id="5" name="Picture 4">
            <a:extLst>
              <a:ext uri="{FF2B5EF4-FFF2-40B4-BE49-F238E27FC236}">
                <a16:creationId xmlns:a16="http://schemas.microsoft.com/office/drawing/2014/main" xmlns="" id="{DFA51632-9814-26FC-86F4-139F06C22663}"/>
              </a:ext>
            </a:extLst>
          </p:cNvPr>
          <p:cNvPicPr>
            <a:picLocks noChangeAspect="1"/>
          </p:cNvPicPr>
          <p:nvPr/>
        </p:nvPicPr>
        <p:blipFill>
          <a:blip r:embed="rId2" cstate="print"/>
          <a:stretch>
            <a:fillRect/>
          </a:stretch>
        </p:blipFill>
        <p:spPr>
          <a:xfrm>
            <a:off x="5350344" y="-276571"/>
            <a:ext cx="4669941" cy="1707028"/>
          </a:xfrm>
          <a:prstGeom prst="rect">
            <a:avLst/>
          </a:prstGeom>
        </p:spPr>
      </p:pic>
    </p:spTree>
    <p:extLst>
      <p:ext uri="{BB962C8B-B14F-4D97-AF65-F5344CB8AC3E}">
        <p14:creationId xmlns:p14="http://schemas.microsoft.com/office/powerpoint/2010/main" xmlns="" val="31241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3610C-872F-FADB-5885-8437AEF576A2}"/>
              </a:ext>
            </a:extLst>
          </p:cNvPr>
          <p:cNvSpPr>
            <a:spLocks noGrp="1"/>
          </p:cNvSpPr>
          <p:nvPr>
            <p:ph type="title"/>
          </p:nvPr>
        </p:nvSpPr>
        <p:spPr>
          <a:xfrm>
            <a:off x="457200" y="668050"/>
            <a:ext cx="7685037" cy="572922"/>
          </a:xfrm>
        </p:spPr>
        <p:txBody>
          <a:bodyPr>
            <a:normAutofit fontScale="90000"/>
          </a:bodyPr>
          <a:lstStyle/>
          <a:p>
            <a:r>
              <a:rPr lang="en-AU" sz="4400" dirty="0"/>
              <a:t>Expenditure  </a:t>
            </a:r>
            <a:br>
              <a:rPr lang="en-AU" sz="4400" dirty="0"/>
            </a:br>
            <a:endParaRPr lang="en-AU" dirty="0"/>
          </a:p>
        </p:txBody>
      </p:sp>
      <p:graphicFrame>
        <p:nvGraphicFramePr>
          <p:cNvPr id="4" name="Table 4">
            <a:extLst>
              <a:ext uri="{FF2B5EF4-FFF2-40B4-BE49-F238E27FC236}">
                <a16:creationId xmlns:a16="http://schemas.microsoft.com/office/drawing/2014/main" xmlns="" id="{8097CD49-13ED-E8D8-458B-7FA508661DF8}"/>
              </a:ext>
            </a:extLst>
          </p:cNvPr>
          <p:cNvGraphicFramePr>
            <a:graphicFrameLocks noGrp="1"/>
          </p:cNvGraphicFramePr>
          <p:nvPr>
            <p:ph idx="1"/>
            <p:extLst>
              <p:ext uri="{D42A27DB-BD31-4B8C-83A1-F6EECF244321}">
                <p14:modId xmlns:p14="http://schemas.microsoft.com/office/powerpoint/2010/main" xmlns="" val="1863727812"/>
              </p:ext>
            </p:extLst>
          </p:nvPr>
        </p:nvGraphicFramePr>
        <p:xfrm>
          <a:off x="195943" y="936171"/>
          <a:ext cx="5366657" cy="5688916"/>
        </p:xfrm>
        <a:graphic>
          <a:graphicData uri="http://schemas.openxmlformats.org/drawingml/2006/table">
            <a:tbl>
              <a:tblPr firstRow="1" bandRow="1">
                <a:tableStyleId>{5C22544A-7EE6-4342-B048-85BDC9FD1C3A}</a:tableStyleId>
              </a:tblPr>
              <a:tblGrid>
                <a:gridCol w="2620672">
                  <a:extLst>
                    <a:ext uri="{9D8B030D-6E8A-4147-A177-3AD203B41FA5}">
                      <a16:colId xmlns:a16="http://schemas.microsoft.com/office/drawing/2014/main" xmlns="" val="2331528773"/>
                    </a:ext>
                  </a:extLst>
                </a:gridCol>
                <a:gridCol w="2745985">
                  <a:extLst>
                    <a:ext uri="{9D8B030D-6E8A-4147-A177-3AD203B41FA5}">
                      <a16:colId xmlns:a16="http://schemas.microsoft.com/office/drawing/2014/main" xmlns="" val="1577722895"/>
                    </a:ext>
                  </a:extLst>
                </a:gridCol>
              </a:tblGrid>
              <a:tr h="1608376">
                <a:tc>
                  <a:txBody>
                    <a:bodyPr/>
                    <a:lstStyle/>
                    <a:p>
                      <a:r>
                        <a:rPr lang="en-AU" sz="3600" dirty="0"/>
                        <a:t>2022</a:t>
                      </a:r>
                      <a:r>
                        <a:rPr lang="en-AU" sz="2800" dirty="0"/>
                        <a:t> </a:t>
                      </a:r>
                    </a:p>
                    <a:p>
                      <a:endParaRPr lang="en-AU" dirty="0"/>
                    </a:p>
                  </a:txBody>
                  <a:tcPr/>
                </a:tc>
                <a:tc>
                  <a:txBody>
                    <a:bodyPr/>
                    <a:lstStyle/>
                    <a:p>
                      <a:r>
                        <a:rPr lang="en-AU" sz="3200" dirty="0"/>
                        <a:t>2021</a:t>
                      </a:r>
                    </a:p>
                  </a:txBody>
                  <a:tcPr/>
                </a:tc>
                <a:extLst>
                  <a:ext uri="{0D108BD9-81ED-4DB2-BD59-A6C34878D82A}">
                    <a16:rowId xmlns:a16="http://schemas.microsoft.com/office/drawing/2014/main" xmlns="" val="3273061211"/>
                  </a:ext>
                </a:extLst>
              </a:tr>
              <a:tr h="1369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b="1" dirty="0"/>
                        <a:t> 84,727</a:t>
                      </a:r>
                      <a:endParaRPr lang="en-AU" sz="2800" dirty="0"/>
                    </a:p>
                    <a:p>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t>  </a:t>
                      </a:r>
                      <a:r>
                        <a:rPr lang="en-AU" sz="3200" b="1" dirty="0"/>
                        <a:t>19,743</a:t>
                      </a:r>
                      <a:endParaRPr lang="en-AU" sz="2800" b="1" dirty="0"/>
                    </a:p>
                  </a:txBody>
                  <a:tcPr/>
                </a:tc>
                <a:extLst>
                  <a:ext uri="{0D108BD9-81ED-4DB2-BD59-A6C34878D82A}">
                    <a16:rowId xmlns:a16="http://schemas.microsoft.com/office/drawing/2014/main" xmlns="" val="2009143745"/>
                  </a:ext>
                </a:extLst>
              </a:tr>
              <a:tr h="1208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1" dirty="0"/>
                        <a:t>Surplus</a:t>
                      </a:r>
                      <a:r>
                        <a:rPr lang="en-AU"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600" b="1" dirty="0"/>
                        <a:t>104627</a:t>
                      </a:r>
                    </a:p>
                    <a:p>
                      <a:endParaRPr lang="en-AU" dirty="0"/>
                    </a:p>
                  </a:txBody>
                  <a:tcPr/>
                </a:tc>
                <a:tc>
                  <a:txBody>
                    <a:bodyPr/>
                    <a:lstStyle/>
                    <a:p>
                      <a:r>
                        <a:rPr lang="en-AU" sz="2800" dirty="0"/>
                        <a:t> </a:t>
                      </a:r>
                      <a:r>
                        <a:rPr lang="en-AU" sz="2800" b="1" dirty="0"/>
                        <a:t>Surplus</a:t>
                      </a:r>
                    </a:p>
                    <a:p>
                      <a:r>
                        <a:rPr lang="en-AU" sz="3600" b="1" dirty="0"/>
                        <a:t>125,465</a:t>
                      </a:r>
                    </a:p>
                  </a:txBody>
                  <a:tcPr/>
                </a:tc>
                <a:extLst>
                  <a:ext uri="{0D108BD9-81ED-4DB2-BD59-A6C34878D82A}">
                    <a16:rowId xmlns:a16="http://schemas.microsoft.com/office/drawing/2014/main" xmlns="" val="2615635573"/>
                  </a:ext>
                </a:extLst>
              </a:tr>
              <a:tr h="1369710">
                <a:tc>
                  <a:txBody>
                    <a:bodyPr/>
                    <a:lstStyle/>
                    <a:p>
                      <a:r>
                        <a:rPr lang="en-US" sz="3200" b="1" kern="1200" dirty="0">
                          <a:solidFill>
                            <a:schemeClr val="dk1"/>
                          </a:solidFill>
                          <a:effectLst/>
                          <a:latin typeface="+mn-lt"/>
                          <a:ea typeface="+mn-ea"/>
                          <a:cs typeface="+mn-cs"/>
                        </a:rPr>
                        <a:t> </a:t>
                      </a:r>
                    </a:p>
                    <a:p>
                      <a:r>
                        <a:rPr lang="en-US" sz="3200" b="1" kern="1200" dirty="0">
                          <a:solidFill>
                            <a:schemeClr val="dk1"/>
                          </a:solidFill>
                          <a:effectLst/>
                          <a:latin typeface="+mn-lt"/>
                          <a:ea typeface="+mn-ea"/>
                          <a:cs typeface="+mn-cs"/>
                        </a:rPr>
                        <a:t> </a:t>
                      </a:r>
                      <a:endParaRPr lang="en-AU" sz="3200" dirty="0"/>
                    </a:p>
                  </a:txBody>
                  <a:tcPr/>
                </a:tc>
                <a:tc>
                  <a:txBody>
                    <a:bodyPr/>
                    <a:lstStyle/>
                    <a:p>
                      <a:pPr marL="0" marR="19050" lvl="0" indent="0" algn="r" defTabSz="914400" rtl="0" eaLnBrk="1" fontAlgn="auto" latinLnBrk="0" hangingPunct="1">
                        <a:lnSpc>
                          <a:spcPct val="100000"/>
                        </a:lnSpc>
                        <a:spcBef>
                          <a:spcPts val="545"/>
                        </a:spcBef>
                        <a:spcAft>
                          <a:spcPts val="0"/>
                        </a:spcAft>
                        <a:buClrTx/>
                        <a:buSzTx/>
                        <a:buFontTx/>
                        <a:buNone/>
                        <a:tabLst/>
                        <a:defRPr/>
                      </a:pPr>
                      <a:r>
                        <a:rPr lang="en-AU" sz="4400" dirty="0">
                          <a:effectLst/>
                          <a:latin typeface="DejaVu Sans"/>
                          <a:ea typeface="DejaVu Sans"/>
                          <a:cs typeface="DejaVu Sans"/>
                        </a:rPr>
                        <a:t>  </a:t>
                      </a:r>
                      <a:r>
                        <a:rPr lang="en-AU" sz="6000" dirty="0">
                          <a:effectLst/>
                          <a:latin typeface="DejaVu Sans"/>
                          <a:ea typeface="DejaVu Sans"/>
                          <a:cs typeface="DejaVu Sans"/>
                        </a:rPr>
                        <a:t> </a:t>
                      </a:r>
                    </a:p>
                  </a:txBody>
                  <a:tcPr marL="0" marR="0" marT="0" marB="0"/>
                </a:tc>
                <a:extLst>
                  <a:ext uri="{0D108BD9-81ED-4DB2-BD59-A6C34878D82A}">
                    <a16:rowId xmlns:a16="http://schemas.microsoft.com/office/drawing/2014/main" xmlns="" val="4056956214"/>
                  </a:ext>
                </a:extLst>
              </a:tr>
            </a:tbl>
          </a:graphicData>
        </a:graphic>
      </p:graphicFrame>
      <p:pic>
        <p:nvPicPr>
          <p:cNvPr id="3" name="Picture 2">
            <a:extLst>
              <a:ext uri="{FF2B5EF4-FFF2-40B4-BE49-F238E27FC236}">
                <a16:creationId xmlns:a16="http://schemas.microsoft.com/office/drawing/2014/main" xmlns="" id="{ABA42CCC-166F-10D9-2DC1-A2F787EC597F}"/>
              </a:ext>
            </a:extLst>
          </p:cNvPr>
          <p:cNvPicPr>
            <a:picLocks noChangeAspect="1"/>
          </p:cNvPicPr>
          <p:nvPr/>
        </p:nvPicPr>
        <p:blipFill>
          <a:blip r:embed="rId2" cstate="print"/>
          <a:stretch>
            <a:fillRect/>
          </a:stretch>
        </p:blipFill>
        <p:spPr>
          <a:xfrm>
            <a:off x="5562600" y="-185464"/>
            <a:ext cx="4669941" cy="1707028"/>
          </a:xfrm>
          <a:prstGeom prst="rect">
            <a:avLst/>
          </a:prstGeom>
        </p:spPr>
      </p:pic>
    </p:spTree>
    <p:extLst>
      <p:ext uri="{BB962C8B-B14F-4D97-AF65-F5344CB8AC3E}">
        <p14:creationId xmlns:p14="http://schemas.microsoft.com/office/powerpoint/2010/main" xmlns="" val="86602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AC95D-6950-5353-4D09-B613AA6D37F9}"/>
              </a:ext>
            </a:extLst>
          </p:cNvPr>
          <p:cNvSpPr>
            <a:spLocks noGrp="1"/>
          </p:cNvSpPr>
          <p:nvPr>
            <p:ph type="title"/>
          </p:nvPr>
        </p:nvSpPr>
        <p:spPr>
          <a:xfrm>
            <a:off x="449404" y="272585"/>
            <a:ext cx="8218716" cy="1001628"/>
          </a:xfrm>
        </p:spPr>
        <p:txBody>
          <a:bodyPr/>
          <a:lstStyle/>
          <a:p>
            <a:r>
              <a:rPr lang="en-AU" dirty="0"/>
              <a:t> </a:t>
            </a:r>
            <a:r>
              <a:rPr lang="en-AU" sz="4000" dirty="0"/>
              <a:t>Assets and Liabilities Statement</a:t>
            </a:r>
            <a:endParaRPr lang="en-AU" dirty="0"/>
          </a:p>
        </p:txBody>
      </p:sp>
      <p:sp>
        <p:nvSpPr>
          <p:cNvPr id="5" name="TextBox 4">
            <a:extLst>
              <a:ext uri="{FF2B5EF4-FFF2-40B4-BE49-F238E27FC236}">
                <a16:creationId xmlns:a16="http://schemas.microsoft.com/office/drawing/2014/main" xmlns="" id="{3250E742-F3A9-B233-4E35-99B979E195EA}"/>
              </a:ext>
            </a:extLst>
          </p:cNvPr>
          <p:cNvSpPr txBox="1"/>
          <p:nvPr/>
        </p:nvSpPr>
        <p:spPr>
          <a:xfrm>
            <a:off x="2265435" y="773399"/>
            <a:ext cx="4282121" cy="800219"/>
          </a:xfrm>
          <a:prstGeom prst="rect">
            <a:avLst/>
          </a:prstGeom>
          <a:noFill/>
        </p:spPr>
        <p:txBody>
          <a:bodyPr wrap="square">
            <a:spAutoFit/>
          </a:bodyPr>
          <a:lstStyle/>
          <a:p>
            <a:r>
              <a:rPr lang="en-US" dirty="0"/>
              <a:t> </a:t>
            </a:r>
          </a:p>
          <a:p>
            <a:r>
              <a:rPr lang="en-US" sz="2800" dirty="0"/>
              <a:t> </a:t>
            </a:r>
          </a:p>
        </p:txBody>
      </p:sp>
      <p:sp>
        <p:nvSpPr>
          <p:cNvPr id="7" name="docshape6">
            <a:extLst>
              <a:ext uri="{FF2B5EF4-FFF2-40B4-BE49-F238E27FC236}">
                <a16:creationId xmlns:a16="http://schemas.microsoft.com/office/drawing/2014/main" xmlns="" id="{F4084D4B-B75A-231E-BDAA-4F2005128737}"/>
              </a:ext>
            </a:extLst>
          </p:cNvPr>
          <p:cNvSpPr>
            <a:spLocks noChangeArrowheads="1"/>
          </p:cNvSpPr>
          <p:nvPr/>
        </p:nvSpPr>
        <p:spPr bwMode="auto">
          <a:xfrm>
            <a:off x="3569302" y="6427586"/>
            <a:ext cx="67661" cy="45719"/>
          </a:xfrm>
          <a:prstGeom prst="rect">
            <a:avLst/>
          </a:prstGeom>
          <a:solidFill>
            <a:srgbClr val="EBEBE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grpSp>
        <p:nvGrpSpPr>
          <p:cNvPr id="8" name="docshapegroup7">
            <a:extLst>
              <a:ext uri="{FF2B5EF4-FFF2-40B4-BE49-F238E27FC236}">
                <a16:creationId xmlns:a16="http://schemas.microsoft.com/office/drawing/2014/main" xmlns="" id="{B3A5505D-2D4D-B03F-EC8D-795AFA85FDF6}"/>
              </a:ext>
            </a:extLst>
          </p:cNvPr>
          <p:cNvGrpSpPr>
            <a:grpSpLocks/>
          </p:cNvGrpSpPr>
          <p:nvPr/>
        </p:nvGrpSpPr>
        <p:grpSpPr bwMode="auto">
          <a:xfrm>
            <a:off x="2504027" y="3617711"/>
            <a:ext cx="69311" cy="45719"/>
            <a:chOff x="0" y="0"/>
            <a:chExt cx="104" cy="17"/>
          </a:xfrm>
        </p:grpSpPr>
        <p:sp>
          <p:nvSpPr>
            <p:cNvPr id="9" name="docshape8">
              <a:extLst>
                <a:ext uri="{FF2B5EF4-FFF2-40B4-BE49-F238E27FC236}">
                  <a16:creationId xmlns:a16="http://schemas.microsoft.com/office/drawing/2014/main" xmlns="" id="{932E541B-0A09-B479-E50A-4C2B88D10DAC}"/>
                </a:ext>
              </a:extLst>
            </p:cNvPr>
            <p:cNvSpPr>
              <a:spLocks noChangeArrowheads="1"/>
            </p:cNvSpPr>
            <p:nvPr/>
          </p:nvSpPr>
          <p:spPr bwMode="auto">
            <a:xfrm>
              <a:off x="0" y="0"/>
              <a:ext cx="104" cy="17"/>
            </a:xfrm>
            <a:prstGeom prst="rect">
              <a:avLst/>
            </a:prstGeom>
            <a:solidFill>
              <a:srgbClr val="EBEBE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grpSp>
      <p:sp>
        <p:nvSpPr>
          <p:cNvPr id="10" name="Rectangle 4">
            <a:extLst>
              <a:ext uri="{FF2B5EF4-FFF2-40B4-BE49-F238E27FC236}">
                <a16:creationId xmlns:a16="http://schemas.microsoft.com/office/drawing/2014/main" xmlns="" id="{B98C35CE-C86B-3D31-FD50-57555AB66F9B}"/>
              </a:ext>
            </a:extLst>
          </p:cNvPr>
          <p:cNvSpPr>
            <a:spLocks noChangeArrowheads="1"/>
          </p:cNvSpPr>
          <p:nvPr/>
        </p:nvSpPr>
        <p:spPr bwMode="auto">
          <a:xfrm>
            <a:off x="2024743" y="3648075"/>
            <a:ext cx="12673920"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39599" tIns="3174" rIns="91440" bIns="7935" numCol="1" anchor="ctr" anchorCtr="0" compatLnSpc="1">
            <a:prstTxWarp prst="textNoShape">
              <a:avLst/>
            </a:prstTxWarp>
            <a:spAutoFit/>
          </a:bodyPr>
          <a:lstStyle/>
          <a:p>
            <a:endParaRPr lang="en-AU"/>
          </a:p>
        </p:txBody>
      </p:sp>
      <p:sp>
        <p:nvSpPr>
          <p:cNvPr id="11" name="Rectangle 5">
            <a:extLst>
              <a:ext uri="{FF2B5EF4-FFF2-40B4-BE49-F238E27FC236}">
                <a16:creationId xmlns:a16="http://schemas.microsoft.com/office/drawing/2014/main" xmlns="" id="{F59200C1-49C9-5D94-7B37-190B1B6933A3}"/>
              </a:ext>
            </a:extLst>
          </p:cNvPr>
          <p:cNvSpPr>
            <a:spLocks noChangeArrowheads="1"/>
          </p:cNvSpPr>
          <p:nvPr/>
        </p:nvSpPr>
        <p:spPr bwMode="auto">
          <a:xfrm flipV="1">
            <a:off x="2024743" y="3703722"/>
            <a:ext cx="12673920"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chemeClr val="tx1"/>
                </a:solidFill>
                <a:effectLst/>
                <a:latin typeface="Arial" panose="020B0604020202020204" pitchFamily="34" charset="0"/>
                <a:ea typeface="DejaVu Sans"/>
                <a:cs typeface="DejaVu Sans"/>
              </a:rPr>
              <a:t>Assets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Content Placeholder 13">
            <a:extLst>
              <a:ext uri="{FF2B5EF4-FFF2-40B4-BE49-F238E27FC236}">
                <a16:creationId xmlns:a16="http://schemas.microsoft.com/office/drawing/2014/main" xmlns="" id="{27EDDB6E-921D-6A7A-44A1-9B97B247E280}"/>
              </a:ext>
            </a:extLst>
          </p:cNvPr>
          <p:cNvPicPr>
            <a:picLocks noGrp="1" noChangeAspect="1"/>
          </p:cNvPicPr>
          <p:nvPr>
            <p:ph idx="1"/>
          </p:nvPr>
        </p:nvPicPr>
        <p:blipFill>
          <a:blip r:embed="rId2" cstate="print"/>
          <a:stretch>
            <a:fillRect/>
          </a:stretch>
        </p:blipFill>
        <p:spPr>
          <a:xfrm>
            <a:off x="220803" y="1319932"/>
            <a:ext cx="9543683" cy="5668697"/>
          </a:xfrm>
          <a:prstGeom prst="rect">
            <a:avLst/>
          </a:prstGeom>
        </p:spPr>
      </p:pic>
      <p:pic>
        <p:nvPicPr>
          <p:cNvPr id="15" name="Picture 14">
            <a:extLst>
              <a:ext uri="{FF2B5EF4-FFF2-40B4-BE49-F238E27FC236}">
                <a16:creationId xmlns:a16="http://schemas.microsoft.com/office/drawing/2014/main" xmlns="" id="{A403BFD7-6308-9DC5-3CA0-86C0D7D0B0BB}"/>
              </a:ext>
            </a:extLst>
          </p:cNvPr>
          <p:cNvPicPr>
            <a:picLocks noChangeAspect="1"/>
          </p:cNvPicPr>
          <p:nvPr/>
        </p:nvPicPr>
        <p:blipFill>
          <a:blip r:embed="rId3" cstate="print"/>
          <a:stretch>
            <a:fillRect/>
          </a:stretch>
        </p:blipFill>
        <p:spPr>
          <a:xfrm>
            <a:off x="7072655" y="-219339"/>
            <a:ext cx="4669941" cy="1707028"/>
          </a:xfrm>
          <a:prstGeom prst="rect">
            <a:avLst/>
          </a:prstGeom>
        </p:spPr>
      </p:pic>
    </p:spTree>
    <p:extLst>
      <p:ext uri="{BB962C8B-B14F-4D97-AF65-F5344CB8AC3E}">
        <p14:creationId xmlns:p14="http://schemas.microsoft.com/office/powerpoint/2010/main" xmlns="" val="317538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A281B-BF19-A0A8-FB92-6D46DFBF8830}"/>
              </a:ext>
            </a:extLst>
          </p:cNvPr>
          <p:cNvSpPr>
            <a:spLocks noGrp="1"/>
          </p:cNvSpPr>
          <p:nvPr>
            <p:ph type="title"/>
          </p:nvPr>
        </p:nvSpPr>
        <p:spPr>
          <a:xfrm>
            <a:off x="979991" y="-239486"/>
            <a:ext cx="7685037" cy="4800600"/>
          </a:xfrm>
        </p:spPr>
        <p:txBody>
          <a:bodyPr>
            <a:normAutofit fontScale="90000"/>
          </a:bodyPr>
          <a:lstStyle/>
          <a:p>
            <a:r>
              <a:rPr lang="en-AU" b="1" i="1" dirty="0"/>
              <a:t/>
            </a:r>
            <a:br>
              <a:rPr lang="en-AU" b="1" i="1" dirty="0"/>
            </a:br>
            <a:r>
              <a:rPr lang="en-AU" b="1" i="1" dirty="0"/>
              <a:t/>
            </a:r>
            <a:br>
              <a:rPr lang="en-AU" b="1" i="1" dirty="0"/>
            </a:br>
            <a:r>
              <a:rPr lang="en-AU" b="1" i="1" dirty="0"/>
              <a:t/>
            </a:r>
            <a:br>
              <a:rPr lang="en-AU" b="1" i="1" dirty="0"/>
            </a:br>
            <a:r>
              <a:rPr lang="en-AU" b="1" i="1" dirty="0"/>
              <a:t> </a:t>
            </a:r>
            <a:br>
              <a:rPr lang="en-AU" b="1" i="1" dirty="0"/>
            </a:br>
            <a:r>
              <a:rPr lang="en-AU" b="1" i="1" dirty="0"/>
              <a:t/>
            </a:r>
            <a:br>
              <a:rPr lang="en-AU" b="1" i="1" dirty="0"/>
            </a:br>
            <a:r>
              <a:rPr lang="en-AU" b="1" i="1" dirty="0"/>
              <a:t>Special thanks to </a:t>
            </a:r>
            <a:br>
              <a:rPr lang="en-AU" b="1" i="1" dirty="0"/>
            </a:br>
            <a:r>
              <a:rPr lang="en-AU" b="1" i="1" dirty="0"/>
              <a:t>Auditors  </a:t>
            </a:r>
            <a:r>
              <a:rPr lang="en-AU" b="1" i="1" dirty="0" err="1"/>
              <a:t>Speedacc</a:t>
            </a:r>
            <a:r>
              <a:rPr lang="en-AU" b="1" i="1" dirty="0"/>
              <a:t> Consulting </a:t>
            </a:r>
            <a:br>
              <a:rPr lang="en-AU" b="1" i="1" dirty="0"/>
            </a:br>
            <a:r>
              <a:rPr lang="en-AU" b="1" i="1" dirty="0"/>
              <a:t>and book </a:t>
            </a:r>
            <a:r>
              <a:rPr lang="en-AU" b="1" i="1" dirty="0" err="1"/>
              <a:t>keepr</a:t>
            </a:r>
            <a:r>
              <a:rPr lang="en-AU" b="1" i="1" dirty="0"/>
              <a:t> Ms Nyein </a:t>
            </a:r>
            <a:r>
              <a:rPr lang="en-AU" b="1" i="1" dirty="0" err="1"/>
              <a:t>Nyein</a:t>
            </a:r>
            <a:r>
              <a:rPr lang="en-AU" b="1" i="1" dirty="0"/>
              <a:t> for preparing the financial statement </a:t>
            </a:r>
            <a:r>
              <a:rPr lang="en-AU" dirty="0"/>
              <a:t/>
            </a:r>
            <a:br>
              <a:rPr lang="en-AU" dirty="0"/>
            </a:br>
            <a:endParaRPr lang="en-AU" b="1" i="1" dirty="0"/>
          </a:p>
        </p:txBody>
      </p:sp>
      <p:sp>
        <p:nvSpPr>
          <p:cNvPr id="3" name="Content Placeholder 2">
            <a:extLst>
              <a:ext uri="{FF2B5EF4-FFF2-40B4-BE49-F238E27FC236}">
                <a16:creationId xmlns:a16="http://schemas.microsoft.com/office/drawing/2014/main" xmlns="" id="{E057A52F-C8C1-3E56-381E-3C70B00B92B4}"/>
              </a:ext>
            </a:extLst>
          </p:cNvPr>
          <p:cNvSpPr>
            <a:spLocks noGrp="1"/>
          </p:cNvSpPr>
          <p:nvPr>
            <p:ph idx="1"/>
          </p:nvPr>
        </p:nvSpPr>
        <p:spPr>
          <a:xfrm>
            <a:off x="457200" y="5660571"/>
            <a:ext cx="7685037" cy="516392"/>
          </a:xfrm>
        </p:spPr>
        <p:txBody>
          <a:bodyPr/>
          <a:lstStyle/>
          <a:p>
            <a:endParaRPr lang="en-AU" dirty="0"/>
          </a:p>
        </p:txBody>
      </p:sp>
    </p:spTree>
    <p:extLst>
      <p:ext uri="{BB962C8B-B14F-4D97-AF65-F5344CB8AC3E}">
        <p14:creationId xmlns:p14="http://schemas.microsoft.com/office/powerpoint/2010/main" xmlns="" val="851520797"/>
      </p:ext>
    </p:extLst>
  </p:cSld>
  <p:clrMapOvr>
    <a:masterClrMapping/>
  </p:clrMapOvr>
</p:sld>
</file>

<file path=ppt/theme/theme1.xml><?xml version="1.0" encoding="utf-8"?>
<a:theme xmlns:a="http://schemas.openxmlformats.org/drawingml/2006/main" name="Celebration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otalTime>10039</TotalTime>
  <Words>1717</Words>
  <Application>Microsoft Office PowerPoint</Application>
  <PresentationFormat>Custom</PresentationFormat>
  <Paragraphs>205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CelebrationVTI</vt:lpstr>
      <vt:lpstr>AGM  ANNUAL REPORT 2022</vt:lpstr>
      <vt:lpstr>Slide 2</vt:lpstr>
      <vt:lpstr>CHAIRMAN’S  REPORT  PROFESSOR IAN HOWIE </vt:lpstr>
      <vt:lpstr>Slide 4</vt:lpstr>
      <vt:lpstr>Audited Income and Expense Statement For the year ended 30 June 2022 </vt:lpstr>
      <vt:lpstr>INCOME  </vt:lpstr>
      <vt:lpstr>Expenditure   </vt:lpstr>
      <vt:lpstr> Assets and Liabilities Statement</vt:lpstr>
      <vt:lpstr>      Special thanks to  Auditors  Speedacc Consulting  and book keepr Ms Nyein Nyein for preparing the financial statement  </vt:lpstr>
      <vt:lpstr>EXECUTIVE DIRECTOR ‘S REPORT PROFESSOR MANJULA  DATTA O’CONNOR </vt:lpstr>
      <vt:lpstr>ACHRH –Advisory and collaboration   </vt:lpstr>
      <vt:lpstr>Achrh influence on policy </vt:lpstr>
      <vt:lpstr>Achrh chairs the National dowry abuse working group</vt:lpstr>
      <vt:lpstr>Achrh contributes to knowledge base</vt:lpstr>
      <vt:lpstr>Project Work 2022</vt:lpstr>
      <vt:lpstr>Mutual Relational Respect workshops since 2012 </vt:lpstr>
      <vt:lpstr>Slide 17</vt:lpstr>
      <vt:lpstr> 2017-2023  ACHRH  awarded DSS funding to extend MCR training to primary prevention :</vt:lpstr>
      <vt:lpstr>Evaluation </vt:lpstr>
      <vt:lpstr>Dowry Abuse prevention campaign </vt:lpstr>
      <vt:lpstr>National Dowry Abuse Prevention project Output </vt:lpstr>
      <vt:lpstr>ACHRH NEWSLETTER  </vt:lpstr>
      <vt:lpstr>FLAGSHIP PROJECT 2022</vt:lpstr>
      <vt:lpstr>About the grant program</vt:lpstr>
      <vt:lpstr>SNEH Theatre Project </vt:lpstr>
      <vt:lpstr>About the grant program</vt:lpstr>
      <vt:lpstr>WHY COMMUNITY PARTCIPATORY THEATRE ? </vt:lpstr>
      <vt:lpstr>CP Theatre gives the audience a part in the dramatic action</vt:lpstr>
      <vt:lpstr>Creating the foundation of Sneh Theatre  </vt:lpstr>
      <vt:lpstr>THE FIRST MEETING  </vt:lpstr>
      <vt:lpstr> Community participatory theatre workshop   BUILDING TRUST  </vt:lpstr>
      <vt:lpstr>Development and rehearsals </vt:lpstr>
      <vt:lpstr>Slide 33</vt:lpstr>
      <vt:lpstr>Workshopping </vt:lpstr>
      <vt:lpstr>Complex  project held together by “infra-structure”  team, led by team leader  </vt:lpstr>
      <vt:lpstr>Slide 36</vt:lpstr>
      <vt:lpstr>Three skits were selected for development</vt:lpstr>
      <vt:lpstr>SNEH – by the numbers</vt:lpstr>
      <vt:lpstr>3 Community performances </vt:lpstr>
      <vt:lpstr>Slide 40</vt:lpstr>
      <vt:lpstr>UNSW Performance  </vt:lpstr>
      <vt:lpstr>NSW: Australian Indian Medical Gradutaes Association partnership </vt:lpstr>
      <vt:lpstr>EVALUATION  Contributing to knowledge and understanding through project evaluation  </vt:lpstr>
      <vt:lpstr>Messages audience members took from the performance  </vt:lpstr>
      <vt:lpstr>What did the audience members say? </vt:lpstr>
      <vt:lpstr>THANK YOU  FOR LISTENING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  ANNUAL REPORT 2022</dc:title>
  <dc:creator>manjula oconnor</dc:creator>
  <cp:lastModifiedBy>Gauri</cp:lastModifiedBy>
  <cp:revision>13</cp:revision>
  <dcterms:created xsi:type="dcterms:W3CDTF">2022-12-05T03:42:29Z</dcterms:created>
  <dcterms:modified xsi:type="dcterms:W3CDTF">2025-09-22T01:23:42Z</dcterms:modified>
</cp:coreProperties>
</file>