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65" r:id="rId4"/>
    <p:sldId id="312" r:id="rId5"/>
    <p:sldId id="316" r:id="rId6"/>
    <p:sldId id="313" r:id="rId7"/>
    <p:sldId id="314" r:id="rId8"/>
    <p:sldId id="317" r:id="rId9"/>
    <p:sldId id="258" r:id="rId10"/>
    <p:sldId id="260" r:id="rId11"/>
    <p:sldId id="261" r:id="rId12"/>
    <p:sldId id="259" r:id="rId13"/>
    <p:sldId id="318" r:id="rId14"/>
    <p:sldId id="319" r:id="rId15"/>
    <p:sldId id="320" r:id="rId16"/>
    <p:sldId id="321" r:id="rId17"/>
    <p:sldId id="322" r:id="rId18"/>
    <p:sldId id="264" r:id="rId19"/>
    <p:sldId id="266" r:id="rId20"/>
    <p:sldId id="267" r:id="rId21"/>
    <p:sldId id="268" r:id="rId22"/>
    <p:sldId id="323" r:id="rId23"/>
    <p:sldId id="324" r:id="rId24"/>
    <p:sldId id="307" r:id="rId25"/>
    <p:sldId id="325" r:id="rId26"/>
    <p:sldId id="326" r:id="rId27"/>
    <p:sldId id="327" r:id="rId28"/>
    <p:sldId id="272" r:id="rId29"/>
    <p:sldId id="294" r:id="rId30"/>
    <p:sldId id="328" r:id="rId31"/>
    <p:sldId id="275" r:id="rId32"/>
    <p:sldId id="329" r:id="rId33"/>
    <p:sldId id="291" r:id="rId34"/>
    <p:sldId id="292" r:id="rId35"/>
    <p:sldId id="296" r:id="rId36"/>
    <p:sldId id="330" r:id="rId37"/>
    <p:sldId id="331" r:id="rId38"/>
    <p:sldId id="332" r:id="rId39"/>
    <p:sldId id="298" r:id="rId40"/>
    <p:sldId id="288" r:id="rId41"/>
    <p:sldId id="333" r:id="rId42"/>
    <p:sldId id="289" r:id="rId43"/>
    <p:sldId id="334" r:id="rId44"/>
    <p:sldId id="335" r:id="rId45"/>
    <p:sldId id="336" r:id="rId46"/>
    <p:sldId id="337" r:id="rId47"/>
    <p:sldId id="338" r:id="rId48"/>
    <p:sldId id="339" r:id="rId49"/>
    <p:sldId id="340" r:id="rId50"/>
    <p:sldId id="341" r:id="rId51"/>
    <p:sldId id="30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198" autoAdjust="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FD320447-D6C7-43E1-AE88-1FB66CC9C55E}"/>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4AF4E0-FDDB-42B9-862C-7BBC501CDAC5}"/>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800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3CA422-E040-4DE1-9DA5-C8D37C116A7B}"/>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48C554-7C1B-4D8F-9B6B-04492656904B}"/>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84402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857DAE0-05C4-460B-B96D-BD183ED030C4}"/>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BFD820-FF26-4325-816F-310C30F80ACC}"/>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75879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48916-250B-4232-BD7D-571FDE79F5E7}"/>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0FA73F-2BE8-4370-AE90-58F4CE51FC5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04145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9C2FD4-BF96-470C-8247-20DFAE1CF870}"/>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442A4D-D9B2-4C82-95E4-B86F9F5F380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139892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19BD69-B509-4FCE-95A8-ED03FFC8CC3C}"/>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3C2246-303C-4A29-B6EA-E62CEDE6C2A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89777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4B0B7F8-282C-4210-AE7D-F35228BAC803}"/>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8" name="Footer Placeholder 7">
            <a:extLst>
              <a:ext uri="{FF2B5EF4-FFF2-40B4-BE49-F238E27FC236}">
                <a16:creationId xmlns:a16="http://schemas.microsoft.com/office/drawing/2014/main" xmlns=""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84E471-04DB-4DB5-8CC5-16B3FC88509D}"/>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6810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906C1C9-1F69-432A-858C-D828B56E1659}"/>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4" name="Footer Placeholder 3">
            <a:extLst>
              <a:ext uri="{FF2B5EF4-FFF2-40B4-BE49-F238E27FC236}">
                <a16:creationId xmlns:a16="http://schemas.microsoft.com/office/drawing/2014/main" xmlns=""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B3722F-8C88-4E54-8CD6-12D31A05F813}"/>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4576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E1B4EE-6DFC-45F3-9174-D913EB57CB9D}"/>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3" name="Footer Placeholder 2">
            <a:extLst>
              <a:ext uri="{FF2B5EF4-FFF2-40B4-BE49-F238E27FC236}">
                <a16:creationId xmlns:a16="http://schemas.microsoft.com/office/drawing/2014/main" xmlns=""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CC58EA9-3AC4-421E-B133-1FA7757DF8BA}"/>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145508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1A9037-0564-43A1-8156-1D9932E1F85F}"/>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D129BD-890D-412E-9805-D29F4A0D362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54074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BB33ED-A015-4992-A004-33D41CFFADA1}"/>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49625F-5352-4136-8AC4-F8899D00A1A9}"/>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417671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xmlns=""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xmlns=""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9/22/2025</a:t>
            </a:fld>
            <a:endParaRPr lang="en-US" dirty="0"/>
          </a:p>
        </p:txBody>
      </p:sp>
      <p:sp>
        <p:nvSpPr>
          <p:cNvPr id="5" name="Footer Placeholder 4">
            <a:extLst>
              <a:ext uri="{FF2B5EF4-FFF2-40B4-BE49-F238E27FC236}">
                <a16:creationId xmlns:a16="http://schemas.microsoft.com/office/drawing/2014/main" xmlns=""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xmlns=""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xmlns="" val="106956818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76" r:id="rId7"/>
    <p:sldLayoutId id="2147483677" r:id="rId8"/>
    <p:sldLayoutId id="2147483684" r:id="rId9"/>
    <p:sldLayoutId id="2147483675" r:id="rId10"/>
    <p:sldLayoutId id="2147483685" r:id="rId11"/>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sv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5.png"/><Relationship Id="rId10" Type="http://schemas.openxmlformats.org/officeDocument/2006/relationships/image" Target="../media/image32.svg"/><Relationship Id="rId4" Type="http://schemas.openxmlformats.org/officeDocument/2006/relationships/image" Target="../media/image24.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D04CF648-5CB3-49E4-BE34-8A0598901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2" name="Rectangle 31">
            <a:extLst>
              <a:ext uri="{FF2B5EF4-FFF2-40B4-BE49-F238E27FC236}">
                <a16:creationId xmlns:a16="http://schemas.microsoft.com/office/drawing/2014/main" xmlns="" id="{669E559C-09DA-4586-86C9-F3C05D9A0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DEC84934-0ED0-01A0-B50D-248BBF02D910}"/>
              </a:ext>
            </a:extLst>
          </p:cNvPr>
          <p:cNvSpPr>
            <a:spLocks noGrp="1"/>
          </p:cNvSpPr>
          <p:nvPr>
            <p:ph type="ctrTitle"/>
          </p:nvPr>
        </p:nvSpPr>
        <p:spPr>
          <a:xfrm>
            <a:off x="3657901" y="1122362"/>
            <a:ext cx="4874398" cy="2479675"/>
          </a:xfrm>
        </p:spPr>
        <p:txBody>
          <a:bodyPr>
            <a:normAutofit/>
          </a:bodyPr>
          <a:lstStyle/>
          <a:p>
            <a:r>
              <a:rPr lang="en-US" dirty="0"/>
              <a:t>AGM </a:t>
            </a:r>
            <a:br>
              <a:rPr lang="en-US" dirty="0"/>
            </a:br>
            <a:r>
              <a:rPr lang="en-US" sz="4400" dirty="0"/>
              <a:t>ANNUAL REPORT</a:t>
            </a:r>
            <a:r>
              <a:rPr lang="en-US" dirty="0"/>
              <a:t/>
            </a:r>
            <a:br>
              <a:rPr lang="en-US" dirty="0"/>
            </a:br>
            <a:r>
              <a:rPr lang="en-US" dirty="0"/>
              <a:t>2023</a:t>
            </a:r>
            <a:endParaRPr lang="en-AU" dirty="0"/>
          </a:p>
        </p:txBody>
      </p:sp>
      <p:pic>
        <p:nvPicPr>
          <p:cNvPr id="4" name="Picture 3">
            <a:extLst>
              <a:ext uri="{FF2B5EF4-FFF2-40B4-BE49-F238E27FC236}">
                <a16:creationId xmlns:a16="http://schemas.microsoft.com/office/drawing/2014/main" xmlns="" id="{ABBFD3DE-1272-D414-4BCD-74A3C7BFC877}"/>
              </a:ext>
            </a:extLst>
          </p:cNvPr>
          <p:cNvPicPr>
            <a:picLocks noChangeAspect="1"/>
          </p:cNvPicPr>
          <p:nvPr/>
        </p:nvPicPr>
        <p:blipFill>
          <a:blip r:embed="rId2" cstate="print"/>
          <a:stretch>
            <a:fillRect/>
          </a:stretch>
        </p:blipFill>
        <p:spPr>
          <a:xfrm>
            <a:off x="3760127" y="4153913"/>
            <a:ext cx="4669941" cy="1707028"/>
          </a:xfrm>
          <a:prstGeom prst="rect">
            <a:avLst/>
          </a:prstGeom>
        </p:spPr>
      </p:pic>
      <p:sp>
        <p:nvSpPr>
          <p:cNvPr id="3" name="Subtitle 2">
            <a:extLst>
              <a:ext uri="{FF2B5EF4-FFF2-40B4-BE49-F238E27FC236}">
                <a16:creationId xmlns:a16="http://schemas.microsoft.com/office/drawing/2014/main" xmlns="" id="{3F2249E9-DE07-4B77-E5D2-A15696179AD1}"/>
              </a:ext>
            </a:extLst>
          </p:cNvPr>
          <p:cNvSpPr>
            <a:spLocks noGrp="1"/>
          </p:cNvSpPr>
          <p:nvPr>
            <p:ph type="subTitle" idx="1"/>
          </p:nvPr>
        </p:nvSpPr>
        <p:spPr>
          <a:xfrm>
            <a:off x="3657899" y="4201885"/>
            <a:ext cx="4874399" cy="1611085"/>
          </a:xfrm>
        </p:spPr>
        <p:txBody>
          <a:bodyPr>
            <a:normAutofit/>
          </a:bodyPr>
          <a:lstStyle/>
          <a:p>
            <a:endParaRPr lang="en-AU" dirty="0"/>
          </a:p>
        </p:txBody>
      </p:sp>
      <p:sp>
        <p:nvSpPr>
          <p:cNvPr id="34" name="Rectangle 33">
            <a:extLst>
              <a:ext uri="{FF2B5EF4-FFF2-40B4-BE49-F238E27FC236}">
                <a16:creationId xmlns:a16="http://schemas.microsoft.com/office/drawing/2014/main" xmlns="" id="{8ED0EEA0-F821-4F0C-B78E-25855FBB41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0"/>
            <a:ext cx="3433756"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xmlns="" id="{14548BC0-162E-4107-81DF-7389BF82F6D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0" y="0"/>
            <a:ext cx="3429000" cy="3429000"/>
          </a:xfrm>
          <a:prstGeom prst="rect">
            <a:avLst/>
          </a:prstGeom>
        </p:spPr>
      </p:pic>
      <p:sp>
        <p:nvSpPr>
          <p:cNvPr id="38" name="Rectangle 37">
            <a:extLst>
              <a:ext uri="{FF2B5EF4-FFF2-40B4-BE49-F238E27FC236}">
                <a16:creationId xmlns:a16="http://schemas.microsoft.com/office/drawing/2014/main" xmlns="" id="{432C5BC4-015B-41F9-B453-DBEC7124E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a:extLst>
              <a:ext uri="{FF2B5EF4-FFF2-40B4-BE49-F238E27FC236}">
                <a16:creationId xmlns:a16="http://schemas.microsoft.com/office/drawing/2014/main" xmlns="" id="{447DDF3B-3E40-8BC9-C746-790436D24598}"/>
              </a:ext>
            </a:extLst>
          </p:cNvPr>
          <p:cNvPicPr>
            <a:picLocks noChangeAspect="1"/>
          </p:cNvPicPr>
          <p:nvPr/>
        </p:nvPicPr>
        <p:blipFill rotWithShape="1">
          <a:blip r:embed="rId5" cstate="print"/>
          <a:srcRect l="14669" r="10292"/>
          <a:stretch/>
        </p:blipFill>
        <p:spPr>
          <a:xfrm>
            <a:off x="9014974" y="253300"/>
            <a:ext cx="2934559" cy="2933033"/>
          </a:xfrm>
          <a:prstGeom prst="rect">
            <a:avLst/>
          </a:prstGeom>
        </p:spPr>
      </p:pic>
      <p:sp>
        <p:nvSpPr>
          <p:cNvPr id="40" name="Rectangle 39">
            <a:extLst>
              <a:ext uri="{FF2B5EF4-FFF2-40B4-BE49-F238E27FC236}">
                <a16:creationId xmlns:a16="http://schemas.microsoft.com/office/drawing/2014/main" xmlns="" id="{9D6650AA-9995-401C-A354-276AB7A38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3427200"/>
            <a:ext cx="3435556"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0D0A4853-EC6F-4CC5-A9EC-F91612C632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xmlns="" id="{DF2AA3CE-B974-48CA-96E0-5573A78E365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8767754" y="3424500"/>
            <a:ext cx="3429000" cy="3429000"/>
          </a:xfrm>
          <a:prstGeom prst="rect">
            <a:avLst/>
          </a:prstGeom>
        </p:spPr>
      </p:pic>
    </p:spTree>
    <p:extLst>
      <p:ext uri="{BB962C8B-B14F-4D97-AF65-F5344CB8AC3E}">
        <p14:creationId xmlns:p14="http://schemas.microsoft.com/office/powerpoint/2010/main" xmlns="" val="142088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7EE6A7-22B1-50E7-329B-99B5B689B305}"/>
              </a:ext>
            </a:extLst>
          </p:cNvPr>
          <p:cNvSpPr>
            <a:spLocks noGrp="1"/>
          </p:cNvSpPr>
          <p:nvPr>
            <p:ph type="title"/>
          </p:nvPr>
        </p:nvSpPr>
        <p:spPr/>
        <p:txBody>
          <a:bodyPr/>
          <a:lstStyle/>
          <a:p>
            <a:r>
              <a:rPr lang="en-US" dirty="0" err="1"/>
              <a:t>ACHRH</a:t>
            </a:r>
            <a:r>
              <a:rPr lang="en-US" dirty="0"/>
              <a:t> influence on policy </a:t>
            </a:r>
            <a:endParaRPr lang="en-AU" dirty="0"/>
          </a:p>
        </p:txBody>
      </p:sp>
      <p:sp>
        <p:nvSpPr>
          <p:cNvPr id="3" name="Content Placeholder 2">
            <a:extLst>
              <a:ext uri="{FF2B5EF4-FFF2-40B4-BE49-F238E27FC236}">
                <a16:creationId xmlns:a16="http://schemas.microsoft.com/office/drawing/2014/main" xmlns="" id="{561ABC23-924D-76AC-01C6-8E913E269257}"/>
              </a:ext>
            </a:extLst>
          </p:cNvPr>
          <p:cNvSpPr>
            <a:spLocks noGrp="1"/>
          </p:cNvSpPr>
          <p:nvPr>
            <p:ph idx="1"/>
          </p:nvPr>
        </p:nvSpPr>
        <p:spPr>
          <a:xfrm>
            <a:off x="777240" y="1554480"/>
            <a:ext cx="10637520" cy="4649915"/>
          </a:xfrm>
        </p:spPr>
        <p:txBody>
          <a:bodyPr>
            <a:normAutofit fontScale="70000" lnSpcReduction="20000"/>
          </a:bodyPr>
          <a:lstStyle/>
          <a:p>
            <a:r>
              <a:rPr lang="en-US" sz="3600" dirty="0"/>
              <a:t>Dowry Abuse campaign initiated  in 2012 with a petition signed b y 600 community members to include dowry abuse in the Vic FV Protection Act</a:t>
            </a:r>
          </a:p>
          <a:p>
            <a:r>
              <a:rPr lang="en-US" sz="3600" dirty="0"/>
              <a:t>Dowry abuse recognized in the Victorian FV Prevention Act 2019 , and  in WA Legislation </a:t>
            </a:r>
          </a:p>
          <a:p>
            <a:r>
              <a:rPr lang="en-US" sz="3600" dirty="0"/>
              <a:t>NSW MP presented an Independent Members Bill requesting dowry abuse inclusion in NSW Coercive Control legislation in 2023</a:t>
            </a:r>
          </a:p>
          <a:p>
            <a:r>
              <a:rPr lang="en-US" sz="3600" dirty="0" err="1"/>
              <a:t>ACHRH</a:t>
            </a:r>
            <a:r>
              <a:rPr lang="en-US" sz="3600" dirty="0"/>
              <a:t>  </a:t>
            </a:r>
            <a:r>
              <a:rPr lang="en-US" sz="3400" dirty="0"/>
              <a:t>Invited by the Federal AG to round table discussion on  coercive control legislation in 2022. </a:t>
            </a:r>
          </a:p>
          <a:p>
            <a:r>
              <a:rPr lang="en-US" sz="3600" dirty="0"/>
              <a:t>2023 Attorney General National Paper on Coercive Control includes Dowry Abuse as an </a:t>
            </a:r>
            <a:r>
              <a:rPr lang="en-US" sz="3600" dirty="0" err="1"/>
              <a:t>exemple</a:t>
            </a:r>
            <a:r>
              <a:rPr lang="en-US" sz="3600" dirty="0"/>
              <a:t> of economical coercion </a:t>
            </a:r>
          </a:p>
          <a:p>
            <a:r>
              <a:rPr lang="en-US" sz="3600" dirty="0"/>
              <a:t>Dowry abuse recognized as a form of domestic abuse in National Plans to prevent domestic violence 2012-2022, 2023-2033</a:t>
            </a:r>
          </a:p>
          <a:p>
            <a:r>
              <a:rPr lang="en-US" sz="3600" dirty="0"/>
              <a:t> </a:t>
            </a:r>
            <a:endParaRPr lang="en-AU" sz="3600" dirty="0"/>
          </a:p>
        </p:txBody>
      </p:sp>
    </p:spTree>
    <p:extLst>
      <p:ext uri="{BB962C8B-B14F-4D97-AF65-F5344CB8AC3E}">
        <p14:creationId xmlns:p14="http://schemas.microsoft.com/office/powerpoint/2010/main" xmlns="" val="114174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F08A82-2884-0C22-1935-A9ED5B908D7C}"/>
              </a:ext>
            </a:extLst>
          </p:cNvPr>
          <p:cNvSpPr>
            <a:spLocks noGrp="1"/>
          </p:cNvSpPr>
          <p:nvPr>
            <p:ph type="title"/>
          </p:nvPr>
        </p:nvSpPr>
        <p:spPr/>
        <p:txBody>
          <a:bodyPr>
            <a:normAutofit fontScale="90000"/>
          </a:bodyPr>
          <a:lstStyle/>
          <a:p>
            <a:r>
              <a:rPr lang="en-US" dirty="0" err="1"/>
              <a:t>Achrh</a:t>
            </a:r>
            <a:r>
              <a:rPr lang="en-US" dirty="0"/>
              <a:t> chairs the National dowry abuse working group</a:t>
            </a:r>
            <a:endParaRPr lang="en-AU" dirty="0"/>
          </a:p>
        </p:txBody>
      </p:sp>
      <p:sp>
        <p:nvSpPr>
          <p:cNvPr id="3" name="Content Placeholder 2">
            <a:extLst>
              <a:ext uri="{FF2B5EF4-FFF2-40B4-BE49-F238E27FC236}">
                <a16:creationId xmlns:a16="http://schemas.microsoft.com/office/drawing/2014/main" xmlns="" id="{C57A962C-80AA-DD70-EEDF-1A8ADABAB1E4}"/>
              </a:ext>
            </a:extLst>
          </p:cNvPr>
          <p:cNvSpPr>
            <a:spLocks noGrp="1"/>
          </p:cNvSpPr>
          <p:nvPr>
            <p:ph idx="1"/>
          </p:nvPr>
        </p:nvSpPr>
        <p:spPr>
          <a:xfrm>
            <a:off x="494214" y="1847397"/>
            <a:ext cx="10637518" cy="4351338"/>
          </a:xfrm>
        </p:spPr>
        <p:txBody>
          <a:bodyPr>
            <a:normAutofit fontScale="92500" lnSpcReduction="20000"/>
          </a:bodyPr>
          <a:lstStyle/>
          <a:p>
            <a:r>
              <a:rPr lang="en-US" dirty="0"/>
              <a:t>.</a:t>
            </a:r>
            <a:r>
              <a:rPr lang="en-US" sz="4000" dirty="0"/>
              <a:t>Membership- </a:t>
            </a:r>
            <a:r>
              <a:rPr lang="en-US" sz="2800" dirty="0"/>
              <a:t>Good Shepperd , Intouch Multicultural </a:t>
            </a:r>
            <a:r>
              <a:rPr lang="en-US" sz="2800" dirty="0" err="1"/>
              <a:t>centre</a:t>
            </a:r>
            <a:r>
              <a:rPr lang="en-US" sz="2800" dirty="0"/>
              <a:t>,  Harmony Alliance and UNSW </a:t>
            </a:r>
          </a:p>
          <a:p>
            <a:r>
              <a:rPr lang="en-US" sz="3600" dirty="0"/>
              <a:t>The group TOR include- highlight  the nature and impact of dowry abuse , prevention of dowry abuse, encourage research in dowry abuse , highlight Gaps in national and state-based data collection  </a:t>
            </a:r>
          </a:p>
          <a:p>
            <a:r>
              <a:rPr lang="en-US" sz="3600" dirty="0"/>
              <a:t>advocating  for legislative changes to include dowry abuse at Federal level and States. </a:t>
            </a:r>
          </a:p>
          <a:p>
            <a:r>
              <a:rPr lang="en-US" sz="3600" dirty="0"/>
              <a:t>Regular meetings are held with relevant Govt authorities and Attorneys General . </a:t>
            </a:r>
            <a:endParaRPr lang="en-AU" sz="1800" dirty="0"/>
          </a:p>
        </p:txBody>
      </p:sp>
    </p:spTree>
    <p:extLst>
      <p:ext uri="{BB962C8B-B14F-4D97-AF65-F5344CB8AC3E}">
        <p14:creationId xmlns:p14="http://schemas.microsoft.com/office/powerpoint/2010/main" xmlns="" val="2079070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07439C-1331-EB6F-D10F-EBDBF4AF0E42}"/>
              </a:ext>
            </a:extLst>
          </p:cNvPr>
          <p:cNvSpPr>
            <a:spLocks noGrp="1"/>
          </p:cNvSpPr>
          <p:nvPr>
            <p:ph type="title"/>
          </p:nvPr>
        </p:nvSpPr>
        <p:spPr/>
        <p:txBody>
          <a:bodyPr>
            <a:normAutofit/>
          </a:bodyPr>
          <a:lstStyle/>
          <a:p>
            <a:r>
              <a:rPr lang="en-US" dirty="0"/>
              <a:t>ACHRH –Advisory and collaboration   </a:t>
            </a:r>
            <a:endParaRPr lang="en-AU" dirty="0"/>
          </a:p>
        </p:txBody>
      </p:sp>
      <p:sp>
        <p:nvSpPr>
          <p:cNvPr id="3" name="Content Placeholder 2">
            <a:extLst>
              <a:ext uri="{FF2B5EF4-FFF2-40B4-BE49-F238E27FC236}">
                <a16:creationId xmlns:a16="http://schemas.microsoft.com/office/drawing/2014/main" xmlns="" id="{846CEA63-7F47-1F13-488D-DBAC7FA5E64E}"/>
              </a:ext>
            </a:extLst>
          </p:cNvPr>
          <p:cNvSpPr>
            <a:spLocks noGrp="1"/>
          </p:cNvSpPr>
          <p:nvPr>
            <p:ph idx="1"/>
          </p:nvPr>
        </p:nvSpPr>
        <p:spPr>
          <a:xfrm>
            <a:off x="777242" y="1869168"/>
            <a:ext cx="10946672" cy="4351338"/>
          </a:xfrm>
        </p:spPr>
        <p:txBody>
          <a:bodyPr>
            <a:normAutofit fontScale="92500" lnSpcReduction="10000"/>
          </a:bodyPr>
          <a:lstStyle/>
          <a:p>
            <a:r>
              <a:rPr lang="en-US" sz="3600" dirty="0" err="1"/>
              <a:t>ACHRH</a:t>
            </a:r>
            <a:r>
              <a:rPr lang="en-US" sz="3600" dirty="0"/>
              <a:t>  is member of the </a:t>
            </a:r>
            <a:r>
              <a:rPr lang="en-US" sz="3600" i="1" u="sng" dirty="0"/>
              <a:t>National Advocacy  Group </a:t>
            </a:r>
            <a:r>
              <a:rPr lang="en-US" sz="3600" dirty="0"/>
              <a:t>to advocate for victims of family violence on TEMPORARY VISAS </a:t>
            </a:r>
          </a:p>
          <a:p>
            <a:r>
              <a:rPr lang="en-US" sz="3600" dirty="0"/>
              <a:t>The membership of the group consists of a larger general group comprising about 50 national members –core DV service providers , researchers and NGO s</a:t>
            </a:r>
          </a:p>
          <a:p>
            <a:r>
              <a:rPr lang="en-US" sz="3600" dirty="0"/>
              <a:t>And a smaller Executive group. </a:t>
            </a:r>
            <a:r>
              <a:rPr lang="en-US" sz="3600" dirty="0" err="1"/>
              <a:t>ACHRH</a:t>
            </a:r>
            <a:r>
              <a:rPr lang="en-US" sz="3600" dirty="0"/>
              <a:t> is a member of both groups</a:t>
            </a:r>
          </a:p>
          <a:p>
            <a:r>
              <a:rPr lang="en-US" sz="3600" dirty="0"/>
              <a:t>The Group has had a significant impact on the policy</a:t>
            </a:r>
          </a:p>
          <a:p>
            <a:r>
              <a:rPr lang="en-US" sz="3600" u="sng" dirty="0"/>
              <a:t> </a:t>
            </a:r>
            <a:endParaRPr lang="en-AU" sz="3600" u="sng" dirty="0"/>
          </a:p>
        </p:txBody>
      </p:sp>
    </p:spTree>
    <p:extLst>
      <p:ext uri="{BB962C8B-B14F-4D97-AF65-F5344CB8AC3E}">
        <p14:creationId xmlns:p14="http://schemas.microsoft.com/office/powerpoint/2010/main" xmlns="" val="24602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A17C3D-A6A5-8573-79CA-32C810233982}"/>
              </a:ext>
            </a:extLst>
          </p:cNvPr>
          <p:cNvSpPr>
            <a:spLocks noGrp="1"/>
          </p:cNvSpPr>
          <p:nvPr>
            <p:ph type="title"/>
          </p:nvPr>
        </p:nvSpPr>
        <p:spPr/>
        <p:txBody>
          <a:bodyPr/>
          <a:lstStyle/>
          <a:p>
            <a:endParaRPr lang="en-AU"/>
          </a:p>
        </p:txBody>
      </p:sp>
      <p:pic>
        <p:nvPicPr>
          <p:cNvPr id="7" name="Content Placeholder 6">
            <a:extLst>
              <a:ext uri="{FF2B5EF4-FFF2-40B4-BE49-F238E27FC236}">
                <a16:creationId xmlns:a16="http://schemas.microsoft.com/office/drawing/2014/main" xmlns="" id="{D69C6457-E18E-E41F-B548-A4F5DE9B9869}"/>
              </a:ext>
            </a:extLst>
          </p:cNvPr>
          <p:cNvPicPr>
            <a:picLocks noGrp="1" noChangeAspect="1"/>
          </p:cNvPicPr>
          <p:nvPr>
            <p:ph idx="1"/>
          </p:nvPr>
        </p:nvPicPr>
        <p:blipFill>
          <a:blip r:embed="rId2" cstate="print"/>
          <a:stretch>
            <a:fillRect/>
          </a:stretch>
        </p:blipFill>
        <p:spPr>
          <a:xfrm>
            <a:off x="575733" y="79022"/>
            <a:ext cx="10351911" cy="7236177"/>
          </a:xfrm>
        </p:spPr>
      </p:pic>
    </p:spTree>
    <p:extLst>
      <p:ext uri="{BB962C8B-B14F-4D97-AF65-F5344CB8AC3E}">
        <p14:creationId xmlns:p14="http://schemas.microsoft.com/office/powerpoint/2010/main" xmlns="" val="2484086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17BCD5-C098-EEFD-F1D6-0F1DC4FE229E}"/>
              </a:ext>
            </a:extLst>
          </p:cNvPr>
          <p:cNvSpPr>
            <a:spLocks noGrp="1"/>
          </p:cNvSpPr>
          <p:nvPr>
            <p:ph type="title"/>
          </p:nvPr>
        </p:nvSpPr>
        <p:spPr>
          <a:xfrm>
            <a:off x="777242" y="365126"/>
            <a:ext cx="10637518" cy="1045986"/>
          </a:xfrm>
        </p:spPr>
        <p:txBody>
          <a:bodyPr/>
          <a:lstStyle/>
          <a:p>
            <a:endParaRPr lang="en-AU" dirty="0"/>
          </a:p>
        </p:txBody>
      </p:sp>
      <p:pic>
        <p:nvPicPr>
          <p:cNvPr id="5" name="Content Placeholder 4">
            <a:extLst>
              <a:ext uri="{FF2B5EF4-FFF2-40B4-BE49-F238E27FC236}">
                <a16:creationId xmlns:a16="http://schemas.microsoft.com/office/drawing/2014/main" xmlns="" id="{F2018147-1B04-CA63-3E23-8C0F3D68D20A}"/>
              </a:ext>
            </a:extLst>
          </p:cNvPr>
          <p:cNvPicPr>
            <a:picLocks noGrp="1" noChangeAspect="1"/>
          </p:cNvPicPr>
          <p:nvPr>
            <p:ph idx="1"/>
          </p:nvPr>
        </p:nvPicPr>
        <p:blipFill>
          <a:blip r:embed="rId2" cstate="print"/>
          <a:stretch>
            <a:fillRect/>
          </a:stretch>
        </p:blipFill>
        <p:spPr>
          <a:xfrm>
            <a:off x="688622" y="214489"/>
            <a:ext cx="11311467" cy="6278385"/>
          </a:xfrm>
        </p:spPr>
      </p:pic>
    </p:spTree>
    <p:extLst>
      <p:ext uri="{BB962C8B-B14F-4D97-AF65-F5344CB8AC3E}">
        <p14:creationId xmlns:p14="http://schemas.microsoft.com/office/powerpoint/2010/main" xmlns="" val="77556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316D9-060E-768D-FB47-566DB3459601}"/>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xmlns="" id="{15BBEF27-2B47-EE0D-2FBB-EE4FB0350FF8}"/>
              </a:ext>
            </a:extLst>
          </p:cNvPr>
          <p:cNvPicPr>
            <a:picLocks noGrp="1" noChangeAspect="1"/>
          </p:cNvPicPr>
          <p:nvPr>
            <p:ph idx="1"/>
          </p:nvPr>
        </p:nvPicPr>
        <p:blipFill>
          <a:blip r:embed="rId2" cstate="print"/>
          <a:stretch>
            <a:fillRect/>
          </a:stretch>
        </p:blipFill>
        <p:spPr>
          <a:xfrm>
            <a:off x="575733" y="225779"/>
            <a:ext cx="10637518" cy="6632222"/>
          </a:xfrm>
        </p:spPr>
      </p:pic>
    </p:spTree>
    <p:extLst>
      <p:ext uri="{BB962C8B-B14F-4D97-AF65-F5344CB8AC3E}">
        <p14:creationId xmlns:p14="http://schemas.microsoft.com/office/powerpoint/2010/main" xmlns="" val="55532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09B25-3EC5-4A77-50ED-438694B933DD}"/>
              </a:ext>
            </a:extLst>
          </p:cNvPr>
          <p:cNvSpPr>
            <a:spLocks noGrp="1"/>
          </p:cNvSpPr>
          <p:nvPr>
            <p:ph type="title"/>
          </p:nvPr>
        </p:nvSpPr>
        <p:spPr/>
        <p:txBody>
          <a:bodyPr/>
          <a:lstStyle/>
          <a:p>
            <a:r>
              <a:rPr lang="en-AU" dirty="0"/>
              <a:t>Advocacy and Results </a:t>
            </a:r>
          </a:p>
        </p:txBody>
      </p:sp>
      <p:sp>
        <p:nvSpPr>
          <p:cNvPr id="3" name="Content Placeholder 2">
            <a:extLst>
              <a:ext uri="{FF2B5EF4-FFF2-40B4-BE49-F238E27FC236}">
                <a16:creationId xmlns:a16="http://schemas.microsoft.com/office/drawing/2014/main" xmlns="" id="{6E40DB35-0195-E96A-97FF-683B345DF5A4}"/>
              </a:ext>
            </a:extLst>
          </p:cNvPr>
          <p:cNvSpPr>
            <a:spLocks noGrp="1"/>
          </p:cNvSpPr>
          <p:nvPr>
            <p:ph idx="1"/>
          </p:nvPr>
        </p:nvSpPr>
        <p:spPr>
          <a:xfrm>
            <a:off x="676656" y="1463040"/>
            <a:ext cx="10738104" cy="4713923"/>
          </a:xfrm>
        </p:spPr>
        <p:txBody>
          <a:bodyPr>
            <a:normAutofit fontScale="77500" lnSpcReduction="20000"/>
          </a:bodyPr>
          <a:lstStyle/>
          <a:p>
            <a:r>
              <a:rPr lang="en-AU" sz="2400" dirty="0"/>
              <a:t>Minister Andrew Giles</a:t>
            </a:r>
          </a:p>
          <a:p>
            <a:r>
              <a:rPr lang="en-AU" sz="2400" dirty="0"/>
              <a:t>Minister Clare O’Neil </a:t>
            </a:r>
          </a:p>
          <a:p>
            <a:r>
              <a:rPr lang="en-AU" sz="2400" dirty="0"/>
              <a:t>Minister Ros Spence </a:t>
            </a:r>
          </a:p>
          <a:p>
            <a:r>
              <a:rPr lang="en-AU" sz="2400" dirty="0"/>
              <a:t>All states members are advocating to their key  bodies </a:t>
            </a:r>
          </a:p>
          <a:p>
            <a:pPr marL="0" indent="0">
              <a:buNone/>
            </a:pPr>
            <a:r>
              <a:rPr lang="en-AU" sz="3200" b="1" u="sng" dirty="0"/>
              <a:t>RESULT </a:t>
            </a:r>
          </a:p>
          <a:p>
            <a:r>
              <a:rPr lang="en-AU" sz="3000" dirty="0"/>
              <a:t>Temp visa victims no longer deported immediately</a:t>
            </a:r>
          </a:p>
          <a:p>
            <a:r>
              <a:rPr lang="en-AU" sz="3000" dirty="0"/>
              <a:t>They stay and fight their family property cases </a:t>
            </a:r>
          </a:p>
          <a:p>
            <a:r>
              <a:rPr lang="en-AU" sz="3000" dirty="0"/>
              <a:t>If they had partner visa application n and sponsorship withdrawn that application is considered  valid, and they get their permanent residency </a:t>
            </a:r>
          </a:p>
          <a:p>
            <a:r>
              <a:rPr lang="en-AU" sz="3000" dirty="0"/>
              <a:t>Medicare support immediately </a:t>
            </a:r>
          </a:p>
          <a:p>
            <a:r>
              <a:rPr lang="en-AU" sz="3000" dirty="0"/>
              <a:t>Legal Aid support </a:t>
            </a:r>
          </a:p>
          <a:p>
            <a:r>
              <a:rPr lang="en-AU" sz="3000" dirty="0"/>
              <a:t>Housing support</a:t>
            </a:r>
          </a:p>
          <a:p>
            <a:r>
              <a:rPr lang="en-AU" sz="3000" dirty="0"/>
              <a:t>$5000 CASH support </a:t>
            </a:r>
          </a:p>
          <a:p>
            <a:pPr marL="0" indent="0">
              <a:buNone/>
            </a:pPr>
            <a:endParaRPr lang="en-AU" sz="3200" b="1" u="sng" dirty="0"/>
          </a:p>
        </p:txBody>
      </p:sp>
    </p:spTree>
    <p:extLst>
      <p:ext uri="{BB962C8B-B14F-4D97-AF65-F5344CB8AC3E}">
        <p14:creationId xmlns:p14="http://schemas.microsoft.com/office/powerpoint/2010/main" xmlns="" val="1389946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C1AC2-C05C-624D-74C1-7C20750AA54F}"/>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xmlns="" id="{DA8C06F8-591E-7037-299A-C8ED26FFD66C}"/>
              </a:ext>
            </a:extLst>
          </p:cNvPr>
          <p:cNvPicPr>
            <a:picLocks noGrp="1" noChangeAspect="1"/>
          </p:cNvPicPr>
          <p:nvPr>
            <p:ph idx="1"/>
          </p:nvPr>
        </p:nvPicPr>
        <p:blipFill>
          <a:blip r:embed="rId2" cstate="print"/>
          <a:stretch>
            <a:fillRect/>
          </a:stretch>
        </p:blipFill>
        <p:spPr>
          <a:xfrm>
            <a:off x="2020711" y="-434622"/>
            <a:ext cx="8692444" cy="7202311"/>
          </a:xfrm>
        </p:spPr>
      </p:pic>
    </p:spTree>
    <p:extLst>
      <p:ext uri="{BB962C8B-B14F-4D97-AF65-F5344CB8AC3E}">
        <p14:creationId xmlns:p14="http://schemas.microsoft.com/office/powerpoint/2010/main" xmlns="" val="254285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DB0C7-CBB0-5179-8FC2-50215A0937B7}"/>
              </a:ext>
            </a:extLst>
          </p:cNvPr>
          <p:cNvSpPr>
            <a:spLocks noGrp="1"/>
          </p:cNvSpPr>
          <p:nvPr>
            <p:ph type="title"/>
          </p:nvPr>
        </p:nvSpPr>
        <p:spPr/>
        <p:txBody>
          <a:bodyPr/>
          <a:lstStyle/>
          <a:p>
            <a:r>
              <a:rPr lang="en-US" dirty="0"/>
              <a:t>Project Work 2022</a:t>
            </a:r>
            <a:endParaRPr lang="en-AU" dirty="0"/>
          </a:p>
        </p:txBody>
      </p:sp>
      <p:sp>
        <p:nvSpPr>
          <p:cNvPr id="3" name="Content Placeholder 2">
            <a:extLst>
              <a:ext uri="{FF2B5EF4-FFF2-40B4-BE49-F238E27FC236}">
                <a16:creationId xmlns:a16="http://schemas.microsoft.com/office/drawing/2014/main" xmlns="" id="{56567D3D-CACE-6EAE-5109-FDFD5E171296}"/>
              </a:ext>
            </a:extLst>
          </p:cNvPr>
          <p:cNvSpPr>
            <a:spLocks noGrp="1"/>
          </p:cNvSpPr>
          <p:nvPr>
            <p:ph idx="1"/>
          </p:nvPr>
        </p:nvSpPr>
        <p:spPr/>
        <p:txBody>
          <a:bodyPr>
            <a:normAutofit lnSpcReduction="10000"/>
          </a:bodyPr>
          <a:lstStyle/>
          <a:p>
            <a:r>
              <a:rPr lang="en-US" sz="3200" dirty="0"/>
              <a:t>Mutual Relational Respect workshops since 2012</a:t>
            </a:r>
          </a:p>
          <a:p>
            <a:endParaRPr lang="en-US" sz="3200" dirty="0"/>
          </a:p>
          <a:p>
            <a:r>
              <a:rPr lang="en-US" sz="3200" dirty="0"/>
              <a:t>National dowry abuse prevention education campaign 2020-2022</a:t>
            </a:r>
          </a:p>
          <a:p>
            <a:endParaRPr lang="en-US" sz="3200" dirty="0"/>
          </a:p>
          <a:p>
            <a:r>
              <a:rPr lang="en-US" sz="3200" dirty="0" err="1"/>
              <a:t>Sneh</a:t>
            </a:r>
            <a:r>
              <a:rPr lang="en-US" sz="3200" dirty="0"/>
              <a:t> community participatory theatre project. 2021-2024</a:t>
            </a:r>
          </a:p>
          <a:p>
            <a:endParaRPr lang="en-US" sz="3200" dirty="0"/>
          </a:p>
          <a:p>
            <a:r>
              <a:rPr lang="en-US" sz="3200" dirty="0"/>
              <a:t>Three-monthly  ACHRH Newsletter </a:t>
            </a:r>
          </a:p>
          <a:p>
            <a:endParaRPr lang="en-AU" dirty="0"/>
          </a:p>
        </p:txBody>
      </p:sp>
    </p:spTree>
    <p:extLst>
      <p:ext uri="{BB962C8B-B14F-4D97-AF65-F5344CB8AC3E}">
        <p14:creationId xmlns:p14="http://schemas.microsoft.com/office/powerpoint/2010/main" xmlns="" val="4156810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F253E-1519-DC4B-39AB-E9F99DC5DD2E}"/>
              </a:ext>
            </a:extLst>
          </p:cNvPr>
          <p:cNvSpPr>
            <a:spLocks noGrp="1"/>
          </p:cNvSpPr>
          <p:nvPr>
            <p:ph type="title"/>
          </p:nvPr>
        </p:nvSpPr>
        <p:spPr/>
        <p:txBody>
          <a:bodyPr>
            <a:normAutofit fontScale="90000"/>
          </a:bodyPr>
          <a:lstStyle/>
          <a:p>
            <a:r>
              <a:rPr lang="en-US" dirty="0"/>
              <a:t>Mutual Relational Respect workshops since 2012</a:t>
            </a:r>
            <a:br>
              <a:rPr lang="en-US" dirty="0"/>
            </a:br>
            <a:endParaRPr lang="en-AU" dirty="0"/>
          </a:p>
        </p:txBody>
      </p:sp>
      <p:sp>
        <p:nvSpPr>
          <p:cNvPr id="3" name="Content Placeholder 2">
            <a:extLst>
              <a:ext uri="{FF2B5EF4-FFF2-40B4-BE49-F238E27FC236}">
                <a16:creationId xmlns:a16="http://schemas.microsoft.com/office/drawing/2014/main" xmlns="" id="{19C987FF-0E8E-90CC-F2AA-A240B84A36B3}"/>
              </a:ext>
            </a:extLst>
          </p:cNvPr>
          <p:cNvSpPr>
            <a:spLocks noGrp="1"/>
          </p:cNvSpPr>
          <p:nvPr>
            <p:ph idx="1"/>
          </p:nvPr>
        </p:nvSpPr>
        <p:spPr>
          <a:xfrm>
            <a:off x="526871" y="1531710"/>
            <a:ext cx="10637518" cy="4351338"/>
          </a:xfrm>
        </p:spPr>
        <p:txBody>
          <a:bodyPr>
            <a:normAutofit fontScale="92500" lnSpcReduction="20000"/>
          </a:bodyPr>
          <a:lstStyle/>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The migration experience involves a complex combination of losses and opportunities. The migrants leave their homeland, family and friends, traditions and culture.  </a:t>
            </a: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Migrants arriving in Australia can be isolated, disengaged, making them vulnerable to domestic violence, and related mental health issues . Yet there are few opportunities for migrants to learn about the new cultural system they are entering, or more particularly explore deeper understanding of social norms and notions of gender equality.    </a:t>
            </a: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 ACHRH  has identified and been working to address this gap for about a  decade. In 2013, ACHRH implemented the Mutual Cultural Respect training project</a:t>
            </a: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 it won the Victorian Govt Multicultural Award for Excellence award for COMMUNITY INNOVATION </a:t>
            </a:r>
          </a:p>
          <a:p>
            <a:pPr>
              <a:lnSpc>
                <a:spcPct val="107000"/>
              </a:lnSpc>
              <a:spcAft>
                <a:spcPts val="800"/>
              </a:spcAft>
            </a:pPr>
            <a:r>
              <a:rPr lang="en-AU" sz="2400" dirty="0">
                <a:latin typeface="Calibri" panose="020F0502020204030204" pitchFamily="34" charset="0"/>
                <a:ea typeface="Calibri" panose="020F0502020204030204" pitchFamily="34" charset="0"/>
                <a:cs typeface="Times New Roman" panose="02020603050405020304" pitchFamily="18" charset="0"/>
              </a:rPr>
              <a:t>Suitable for new migrants </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xmlns="" val="883403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9" name="Rectangle 11">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1" name="Rectangle 13">
            <a:extLst>
              <a:ext uri="{FF2B5EF4-FFF2-40B4-BE49-F238E27FC236}">
                <a16:creationId xmlns:a16="http://schemas.microsoft.com/office/drawing/2014/main" xmlns="" id="{3CE74505-85B7-4C6D-8066-30E306CB8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5">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5" name="Rectangle 17">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B811C760-4F0E-D7A3-B25E-EBF535DF3A83}"/>
              </a:ext>
            </a:extLst>
          </p:cNvPr>
          <p:cNvSpPr>
            <a:spLocks noGrp="1"/>
          </p:cNvSpPr>
          <p:nvPr>
            <p:ph type="title"/>
          </p:nvPr>
        </p:nvSpPr>
        <p:spPr>
          <a:xfrm>
            <a:off x="859970" y="1122363"/>
            <a:ext cx="4264351" cy="2056266"/>
          </a:xfrm>
        </p:spPr>
        <p:txBody>
          <a:bodyPr vert="horz" lIns="91440" tIns="45720" rIns="91440" bIns="45720" rtlCol="0" anchor="b">
            <a:normAutofit fontScale="90000"/>
          </a:bodyPr>
          <a:lstStyle/>
          <a:p>
            <a:r>
              <a:rPr lang="en-US" sz="3800" dirty="0"/>
              <a:t>CHAIRMAN’S  REPORT </a:t>
            </a:r>
            <a:br>
              <a:rPr lang="en-US" sz="3800" dirty="0"/>
            </a:br>
            <a:r>
              <a:rPr lang="en-US" sz="3800" dirty="0"/>
              <a:t>PROFESSOR IAN HOWIE </a:t>
            </a:r>
          </a:p>
        </p:txBody>
      </p:sp>
      <p:pic>
        <p:nvPicPr>
          <p:cNvPr id="6" name="Picture 5">
            <a:extLst>
              <a:ext uri="{FF2B5EF4-FFF2-40B4-BE49-F238E27FC236}">
                <a16:creationId xmlns:a16="http://schemas.microsoft.com/office/drawing/2014/main" xmlns="" id="{CE915B42-F508-F5A9-E6C1-FF6BEF2374AF}"/>
              </a:ext>
            </a:extLst>
          </p:cNvPr>
          <p:cNvPicPr>
            <a:picLocks noChangeAspect="1"/>
          </p:cNvPicPr>
          <p:nvPr/>
        </p:nvPicPr>
        <p:blipFill>
          <a:blip r:embed="rId2" cstate="print"/>
          <a:stretch>
            <a:fillRect/>
          </a:stretch>
        </p:blipFill>
        <p:spPr>
          <a:xfrm>
            <a:off x="740789" y="3740392"/>
            <a:ext cx="4419983" cy="1609483"/>
          </a:xfrm>
          <a:prstGeom prst="rect">
            <a:avLst/>
          </a:prstGeom>
        </p:spPr>
      </p:pic>
      <p:sp>
        <p:nvSpPr>
          <p:cNvPr id="4" name="Text Placeholder 3">
            <a:extLst>
              <a:ext uri="{FF2B5EF4-FFF2-40B4-BE49-F238E27FC236}">
                <a16:creationId xmlns:a16="http://schemas.microsoft.com/office/drawing/2014/main" xmlns="" id="{79B2B1D1-7A36-390A-0F76-57D8A144FB5F}"/>
              </a:ext>
            </a:extLst>
          </p:cNvPr>
          <p:cNvSpPr>
            <a:spLocks noGrp="1"/>
          </p:cNvSpPr>
          <p:nvPr>
            <p:ph type="body" idx="1"/>
          </p:nvPr>
        </p:nvSpPr>
        <p:spPr>
          <a:xfrm>
            <a:off x="563382" y="3556000"/>
            <a:ext cx="4687389" cy="2179637"/>
          </a:xfrm>
        </p:spPr>
        <p:txBody>
          <a:bodyPr vert="horz" lIns="91440" tIns="45720" rIns="91440" bIns="45720" rtlCol="0">
            <a:normAutofit/>
          </a:bodyPr>
          <a:lstStyle/>
          <a:p>
            <a:endParaRPr lang="en-US" dirty="0">
              <a:solidFill>
                <a:schemeClr val="tx1"/>
              </a:solidFill>
            </a:endParaRPr>
          </a:p>
        </p:txBody>
      </p:sp>
      <p:sp>
        <p:nvSpPr>
          <p:cNvPr id="17" name="Rectangle 19">
            <a:extLst>
              <a:ext uri="{FF2B5EF4-FFF2-40B4-BE49-F238E27FC236}">
                <a16:creationId xmlns:a16="http://schemas.microsoft.com/office/drawing/2014/main" xmlns="" id="{421A1E60-9477-4E7A-A6B2-63B329C81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2E9AEF1-B817-608E-8E7D-37B7C939516D}"/>
              </a:ext>
            </a:extLst>
          </p:cNvPr>
          <p:cNvPicPr>
            <a:picLocks noChangeAspect="1"/>
          </p:cNvPicPr>
          <p:nvPr/>
        </p:nvPicPr>
        <p:blipFill>
          <a:blip r:embed="rId3" cstate="print"/>
          <a:stretch>
            <a:fillRect/>
          </a:stretch>
        </p:blipFill>
        <p:spPr>
          <a:xfrm>
            <a:off x="6521187" y="476601"/>
            <a:ext cx="4488822" cy="5906346"/>
          </a:xfrm>
          <a:prstGeom prst="rect">
            <a:avLst/>
          </a:prstGeom>
        </p:spPr>
      </p:pic>
      <p:pic>
        <p:nvPicPr>
          <p:cNvPr id="3" name="Picture 2">
            <a:extLst>
              <a:ext uri="{FF2B5EF4-FFF2-40B4-BE49-F238E27FC236}">
                <a16:creationId xmlns:a16="http://schemas.microsoft.com/office/drawing/2014/main" xmlns="" id="{FDEF432D-F869-4BCB-CE87-140D2746D65B}"/>
              </a:ext>
            </a:extLst>
          </p:cNvPr>
          <p:cNvPicPr>
            <a:picLocks noChangeAspect="1"/>
          </p:cNvPicPr>
          <p:nvPr/>
        </p:nvPicPr>
        <p:blipFill>
          <a:blip r:embed="rId4" cstate="print"/>
          <a:stretch>
            <a:fillRect/>
          </a:stretch>
        </p:blipFill>
        <p:spPr>
          <a:xfrm>
            <a:off x="6579505" y="5133585"/>
            <a:ext cx="4669941" cy="1707028"/>
          </a:xfrm>
          <a:prstGeom prst="rect">
            <a:avLst/>
          </a:prstGeom>
        </p:spPr>
      </p:pic>
    </p:spTree>
    <p:extLst>
      <p:ext uri="{BB962C8B-B14F-4D97-AF65-F5344CB8AC3E}">
        <p14:creationId xmlns:p14="http://schemas.microsoft.com/office/powerpoint/2010/main" xmlns="" val="4034686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2">
            <a:extLst>
              <a:ext uri="{FF2B5EF4-FFF2-40B4-BE49-F238E27FC236}">
                <a16:creationId xmlns:a16="http://schemas.microsoft.com/office/drawing/2014/main" xmlns="" id="{2BAF6C38-492C-4EA2-9BD9-B3CCDF4220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5" name="Rectangle 14">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7" name="Rectangle 16">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9" name="Rectangle 18">
            <a:extLst>
              <a:ext uri="{FF2B5EF4-FFF2-40B4-BE49-F238E27FC236}">
                <a16:creationId xmlns:a16="http://schemas.microsoft.com/office/drawing/2014/main" xmlns="" id="{E254473F-7004-4DC4-8D5A-2FD85D5177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0" y="0"/>
            <a:ext cx="3429000"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xmlns="" id="{D1CDBAAF-541B-4F2D-939E-B13F2EC7B5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 y="0"/>
            <a:ext cx="3429000" cy="3429000"/>
          </a:xfrm>
          <a:prstGeom prst="rect">
            <a:avLst/>
          </a:prstGeom>
        </p:spPr>
      </p:pic>
      <p:pic>
        <p:nvPicPr>
          <p:cNvPr id="4" name="Content Placeholder 3">
            <a:extLst>
              <a:ext uri="{FF2B5EF4-FFF2-40B4-BE49-F238E27FC236}">
                <a16:creationId xmlns:a16="http://schemas.microsoft.com/office/drawing/2014/main" xmlns="" id="{0F9CDF32-475A-A3D5-6EA7-B265F35A4ABD}"/>
              </a:ext>
            </a:extLst>
          </p:cNvPr>
          <p:cNvPicPr>
            <a:picLocks noGrp="1" noChangeAspect="1"/>
          </p:cNvPicPr>
          <p:nvPr>
            <p:ph idx="1"/>
          </p:nvPr>
        </p:nvPicPr>
        <p:blipFill rotWithShape="1">
          <a:blip r:embed="rId4" cstate="print"/>
          <a:srcRect t="4306" r="3" b="4650"/>
          <a:stretch/>
        </p:blipFill>
        <p:spPr>
          <a:xfrm>
            <a:off x="3432048" y="806"/>
            <a:ext cx="5327904" cy="6856388"/>
          </a:xfrm>
          <a:prstGeom prst="rect">
            <a:avLst/>
          </a:prstGeom>
        </p:spPr>
      </p:pic>
      <p:sp useBgFill="1">
        <p:nvSpPr>
          <p:cNvPr id="23" name="Rectangle 22">
            <a:extLst>
              <a:ext uri="{FF2B5EF4-FFF2-40B4-BE49-F238E27FC236}">
                <a16:creationId xmlns:a16="http://schemas.microsoft.com/office/drawing/2014/main" xmlns="" id="{BFA272C8-94F8-4081-B918-FED119E1A0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xmlns="" id="{2985CF86-7E97-4B8E-A274-890D1217B24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8763000" y="0"/>
            <a:ext cx="3429000" cy="3429000"/>
          </a:xfrm>
          <a:prstGeom prst="rect">
            <a:avLst/>
          </a:prstGeom>
        </p:spPr>
      </p:pic>
      <p:pic>
        <p:nvPicPr>
          <p:cNvPr id="27" name="Graphic 26">
            <a:extLst>
              <a:ext uri="{FF2B5EF4-FFF2-40B4-BE49-F238E27FC236}">
                <a16:creationId xmlns:a16="http://schemas.microsoft.com/office/drawing/2014/main" xmlns="" id="{BFE31F77-B71F-4A5B-8BBC-6584ED395BE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7" cstate="print">
            <a:duotone>
              <a:schemeClr val="accent3">
                <a:shade val="45000"/>
                <a:satMod val="135000"/>
              </a:schemeClr>
              <a:prstClr val="white"/>
            </a:duotone>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3050" y="3427200"/>
            <a:ext cx="3429000" cy="3429000"/>
          </a:xfrm>
          <a:prstGeom prst="rect">
            <a:avLst/>
          </a:prstGeom>
        </p:spPr>
      </p:pic>
      <p:sp>
        <p:nvSpPr>
          <p:cNvPr id="29" name="Rectangle 28">
            <a:extLst>
              <a:ext uri="{FF2B5EF4-FFF2-40B4-BE49-F238E27FC236}">
                <a16:creationId xmlns:a16="http://schemas.microsoft.com/office/drawing/2014/main" xmlns="" id="{35182FCE-5B14-4A20-BB06-D2C1360773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xmlns="" id="{C606E479-C24C-415E-BB4A-B07BE0D56D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8763000" y="3429000"/>
            <a:ext cx="3429000" cy="3429000"/>
          </a:xfrm>
          <a:prstGeom prst="rect">
            <a:avLst/>
          </a:prstGeom>
        </p:spPr>
      </p:pic>
    </p:spTree>
    <p:extLst>
      <p:ext uri="{BB962C8B-B14F-4D97-AF65-F5344CB8AC3E}">
        <p14:creationId xmlns:p14="http://schemas.microsoft.com/office/powerpoint/2010/main" xmlns="" val="1813214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9E399-714B-E495-C3D1-A8C1BC8A2872}"/>
              </a:ext>
            </a:extLst>
          </p:cNvPr>
          <p:cNvSpPr>
            <a:spLocks noGrp="1"/>
          </p:cNvSpPr>
          <p:nvPr>
            <p:ph type="title"/>
          </p:nvPr>
        </p:nvSpPr>
        <p:spPr/>
        <p:txBody>
          <a:bodyPr>
            <a:normAutofit fontScale="90000"/>
          </a:bodyPr>
          <a:lstStyle/>
          <a:p>
            <a:r>
              <a:rPr lang="en-US" sz="4400" dirty="0"/>
              <a:t> 2017-2024  ACHRH  awarded DSS funding to extend MCR training to primary prevention :</a:t>
            </a:r>
            <a:endParaRPr lang="en-AU" dirty="0"/>
          </a:p>
        </p:txBody>
      </p:sp>
      <p:sp>
        <p:nvSpPr>
          <p:cNvPr id="3" name="Content Placeholder 2">
            <a:extLst>
              <a:ext uri="{FF2B5EF4-FFF2-40B4-BE49-F238E27FC236}">
                <a16:creationId xmlns:a16="http://schemas.microsoft.com/office/drawing/2014/main" xmlns="" id="{EB7DB5C2-F573-0705-9361-925030DC7F15}"/>
              </a:ext>
            </a:extLst>
          </p:cNvPr>
          <p:cNvSpPr>
            <a:spLocks noGrp="1"/>
          </p:cNvSpPr>
          <p:nvPr>
            <p:ph idx="1"/>
          </p:nvPr>
        </p:nvSpPr>
        <p:spPr>
          <a:xfrm>
            <a:off x="555171" y="1905000"/>
            <a:ext cx="10772503" cy="4718504"/>
          </a:xfrm>
        </p:spPr>
        <p:txBody>
          <a:bodyPr>
            <a:normAutofit fontScale="25000" lnSpcReduction="20000"/>
          </a:bodyPr>
          <a:lstStyle/>
          <a:p>
            <a:r>
              <a:rPr lang="en-US" sz="9600" dirty="0"/>
              <a:t>MRR project was conceptualized </a:t>
            </a:r>
          </a:p>
          <a:p>
            <a:r>
              <a:rPr lang="en-US" sz="9600" dirty="0"/>
              <a:t>How- The MRR project explores how women and men use their local cultural references to make sense of domestic violence they have experienced or witnessed.  It uses adult learning principles respecting and builds on the knowledge and life experiences of adult participants in interactive workshops </a:t>
            </a:r>
          </a:p>
          <a:p>
            <a:r>
              <a:rPr lang="en-US" sz="9600" dirty="0"/>
              <a:t>What - The workshops address primary prevention of violence against women through providing opportunities to discuss health relationships and lifestyles, shared decision-making, enhanced harmony and equality, and championing the fight against family violence. </a:t>
            </a:r>
          </a:p>
          <a:p>
            <a:endParaRPr lang="en-US" sz="9600" dirty="0"/>
          </a:p>
          <a:p>
            <a:r>
              <a:rPr lang="en-US" sz="9600" dirty="0"/>
              <a:t>Funding 2017– to continue into  2024 </a:t>
            </a:r>
          </a:p>
          <a:p>
            <a:endParaRPr lang="en-US" sz="9600" dirty="0"/>
          </a:p>
          <a:p>
            <a:r>
              <a:rPr lang="en-US" sz="9600" dirty="0"/>
              <a:t>Suitable for Professionals , University/TAFE students  , and adults </a:t>
            </a:r>
          </a:p>
          <a:p>
            <a:endParaRPr lang="en-US" sz="8000" dirty="0"/>
          </a:p>
          <a:p>
            <a:endParaRPr lang="en-US" sz="5100" dirty="0"/>
          </a:p>
          <a:p>
            <a:endParaRPr lang="en-US" sz="5100" dirty="0"/>
          </a:p>
          <a:p>
            <a:endParaRPr lang="en-US" dirty="0"/>
          </a:p>
          <a:p>
            <a:r>
              <a:rPr lang="en-US" dirty="0"/>
              <a:t> </a:t>
            </a:r>
            <a:endParaRPr lang="en-AU" dirty="0"/>
          </a:p>
        </p:txBody>
      </p:sp>
    </p:spTree>
    <p:extLst>
      <p:ext uri="{BB962C8B-B14F-4D97-AF65-F5344CB8AC3E}">
        <p14:creationId xmlns:p14="http://schemas.microsoft.com/office/powerpoint/2010/main" xmlns="" val="286124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FD392-D498-D8C3-F028-55B86F412253}"/>
              </a:ext>
            </a:extLst>
          </p:cNvPr>
          <p:cNvSpPr>
            <a:spLocks noGrp="1"/>
          </p:cNvSpPr>
          <p:nvPr>
            <p:ph type="title"/>
          </p:nvPr>
        </p:nvSpPr>
        <p:spPr/>
        <p:txBody>
          <a:bodyPr>
            <a:normAutofit fontScale="90000"/>
          </a:bodyPr>
          <a:lstStyle/>
          <a:p>
            <a:r>
              <a:rPr lang="en-AU" dirty="0" err="1"/>
              <a:t>MRR</a:t>
            </a:r>
            <a:r>
              <a:rPr lang="en-AU" dirty="0"/>
              <a:t> with Professionals</a:t>
            </a:r>
            <a:br>
              <a:rPr lang="en-AU" dirty="0"/>
            </a:br>
            <a:r>
              <a:rPr lang="en-AU" dirty="0"/>
              <a:t> </a:t>
            </a:r>
            <a:r>
              <a:rPr lang="en-AU" sz="5300" dirty="0"/>
              <a:t>Lady Doctors group Egyptian Trainee Priests </a:t>
            </a:r>
            <a:endParaRPr lang="en-AU" dirty="0"/>
          </a:p>
        </p:txBody>
      </p:sp>
      <p:pic>
        <p:nvPicPr>
          <p:cNvPr id="4" name="Content Placeholder 3">
            <a:extLst>
              <a:ext uri="{FF2B5EF4-FFF2-40B4-BE49-F238E27FC236}">
                <a16:creationId xmlns:a16="http://schemas.microsoft.com/office/drawing/2014/main" xmlns="" id="{55765402-DC1B-BC1C-A75C-90E3116ACA70}"/>
              </a:ext>
            </a:extLst>
          </p:cNvPr>
          <p:cNvPicPr>
            <a:picLocks noGrp="1" noChangeAspect="1"/>
          </p:cNvPicPr>
          <p:nvPr>
            <p:ph idx="1"/>
          </p:nvPr>
        </p:nvPicPr>
        <p:blipFill>
          <a:blip r:embed="rId2" cstate="print"/>
          <a:stretch>
            <a:fillRect/>
          </a:stretch>
        </p:blipFill>
        <p:spPr>
          <a:xfrm>
            <a:off x="890129" y="2190044"/>
            <a:ext cx="4596272" cy="3952876"/>
          </a:xfrm>
          <a:prstGeom prst="rect">
            <a:avLst/>
          </a:prstGeom>
        </p:spPr>
      </p:pic>
      <p:pic>
        <p:nvPicPr>
          <p:cNvPr id="6" name="Picture 5">
            <a:extLst>
              <a:ext uri="{FF2B5EF4-FFF2-40B4-BE49-F238E27FC236}">
                <a16:creationId xmlns:a16="http://schemas.microsoft.com/office/drawing/2014/main" xmlns="" id="{CA9E724D-C552-9B82-1DC8-5E33E670F17E}"/>
              </a:ext>
            </a:extLst>
          </p:cNvPr>
          <p:cNvPicPr>
            <a:picLocks noChangeAspect="1"/>
          </p:cNvPicPr>
          <p:nvPr/>
        </p:nvPicPr>
        <p:blipFill>
          <a:blip r:embed="rId3" cstate="print"/>
          <a:stretch>
            <a:fillRect/>
          </a:stretch>
        </p:blipFill>
        <p:spPr>
          <a:xfrm>
            <a:off x="6378222" y="1952978"/>
            <a:ext cx="5678312" cy="4189942"/>
          </a:xfrm>
          <a:prstGeom prst="rect">
            <a:avLst/>
          </a:prstGeom>
        </p:spPr>
      </p:pic>
    </p:spTree>
    <p:extLst>
      <p:ext uri="{BB962C8B-B14F-4D97-AF65-F5344CB8AC3E}">
        <p14:creationId xmlns:p14="http://schemas.microsoft.com/office/powerpoint/2010/main" xmlns="" val="659215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449A7-E215-3352-AE99-AACB6E09091D}"/>
              </a:ext>
            </a:extLst>
          </p:cNvPr>
          <p:cNvSpPr>
            <a:spLocks noGrp="1"/>
          </p:cNvSpPr>
          <p:nvPr>
            <p:ph type="title"/>
          </p:nvPr>
        </p:nvSpPr>
        <p:spPr/>
        <p:txBody>
          <a:bodyPr/>
          <a:lstStyle/>
          <a:p>
            <a:r>
              <a:rPr lang="en-AU" dirty="0"/>
              <a:t>Feedback </a:t>
            </a:r>
          </a:p>
        </p:txBody>
      </p:sp>
      <p:sp>
        <p:nvSpPr>
          <p:cNvPr id="3" name="Content Placeholder 2">
            <a:extLst>
              <a:ext uri="{FF2B5EF4-FFF2-40B4-BE49-F238E27FC236}">
                <a16:creationId xmlns:a16="http://schemas.microsoft.com/office/drawing/2014/main" xmlns="" id="{4B471756-20A3-96F7-7305-E66DCC51EBBB}"/>
              </a:ext>
            </a:extLst>
          </p:cNvPr>
          <p:cNvSpPr>
            <a:spLocks noGrp="1"/>
          </p:cNvSpPr>
          <p:nvPr>
            <p:ph idx="1"/>
          </p:nvPr>
        </p:nvSpPr>
        <p:spPr>
          <a:xfrm>
            <a:off x="630936" y="1609344"/>
            <a:ext cx="10783824" cy="4567619"/>
          </a:xfrm>
        </p:spPr>
        <p:txBody>
          <a:bodyPr/>
          <a:lstStyle/>
          <a:p>
            <a:r>
              <a:rPr lang="en-US" u="sng" dirty="0"/>
              <a:t>From the Priests group </a:t>
            </a:r>
          </a:p>
          <a:p>
            <a:r>
              <a:rPr lang="en-US" i="1" dirty="0"/>
              <a:t>thank you for the opportunity and the great understanding of such a touchy subject which is often seen during our dealing with the public, and did not know a lot of what was said. Thank you . </a:t>
            </a:r>
            <a:r>
              <a:rPr lang="en-US" dirty="0"/>
              <a:t> </a:t>
            </a:r>
          </a:p>
          <a:p>
            <a:r>
              <a:rPr lang="en-US" i="1" dirty="0"/>
              <a:t>Great opportunity ……………definitely help us to understand more the dynamics of the family and have a better and more sensible and scientific approach to serving families. </a:t>
            </a:r>
            <a:r>
              <a:rPr lang="en-US" dirty="0"/>
              <a:t> </a:t>
            </a:r>
          </a:p>
          <a:p>
            <a:r>
              <a:rPr lang="en-US" u="sng" dirty="0"/>
              <a:t>From the Lady Doctors Group</a:t>
            </a:r>
          </a:p>
          <a:p>
            <a:r>
              <a:rPr lang="en-US" i="1" dirty="0"/>
              <a:t>Really appreciate ….. Help our intimate partner violence victims  </a:t>
            </a:r>
            <a:r>
              <a:rPr lang="en-US" dirty="0"/>
              <a:t>Dr P</a:t>
            </a:r>
          </a:p>
          <a:p>
            <a:r>
              <a:rPr lang="en-US" i="1" dirty="0"/>
              <a:t>Thank you everyone for a wonderful evening with some valuable insightful discussions and lots of fun. </a:t>
            </a:r>
            <a:r>
              <a:rPr lang="en-US" dirty="0"/>
              <a:t> </a:t>
            </a:r>
          </a:p>
          <a:p>
            <a:r>
              <a:rPr lang="en-US" i="1" dirty="0"/>
              <a:t> Fun filled meeting tonight with some serious discussions and opinions </a:t>
            </a:r>
            <a:r>
              <a:rPr lang="en-US" dirty="0"/>
              <a:t>.</a:t>
            </a:r>
            <a:endParaRPr lang="en-AU" dirty="0"/>
          </a:p>
        </p:txBody>
      </p:sp>
    </p:spTree>
    <p:extLst>
      <p:ext uri="{BB962C8B-B14F-4D97-AF65-F5344CB8AC3E}">
        <p14:creationId xmlns:p14="http://schemas.microsoft.com/office/powerpoint/2010/main" xmlns="" val="127355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72F03B-681C-3016-E083-9A59829468BB}"/>
              </a:ext>
            </a:extLst>
          </p:cNvPr>
          <p:cNvSpPr>
            <a:spLocks noGrp="1"/>
          </p:cNvSpPr>
          <p:nvPr>
            <p:ph type="title"/>
          </p:nvPr>
        </p:nvSpPr>
        <p:spPr/>
        <p:txBody>
          <a:bodyPr>
            <a:normAutofit/>
          </a:bodyPr>
          <a:lstStyle/>
          <a:p>
            <a:r>
              <a:rPr lang="en-AU" dirty="0"/>
              <a:t>ACHRH NEWSLETTER  </a:t>
            </a:r>
          </a:p>
        </p:txBody>
      </p:sp>
      <p:sp>
        <p:nvSpPr>
          <p:cNvPr id="3" name="Content Placeholder 2">
            <a:extLst>
              <a:ext uri="{FF2B5EF4-FFF2-40B4-BE49-F238E27FC236}">
                <a16:creationId xmlns:a16="http://schemas.microsoft.com/office/drawing/2014/main" xmlns="" id="{0B36D86F-ACB9-AF61-DDB5-2685334BAA33}"/>
              </a:ext>
            </a:extLst>
          </p:cNvPr>
          <p:cNvSpPr>
            <a:spLocks noGrp="1"/>
          </p:cNvSpPr>
          <p:nvPr>
            <p:ph idx="1"/>
          </p:nvPr>
        </p:nvSpPr>
        <p:spPr/>
        <p:txBody>
          <a:bodyPr>
            <a:normAutofit/>
          </a:bodyPr>
          <a:lstStyle/>
          <a:p>
            <a:r>
              <a:rPr lang="en-AU" sz="4000" dirty="0"/>
              <a:t>Thank you Gauri Kapoor and Kristin Aitken !</a:t>
            </a:r>
          </a:p>
          <a:p>
            <a:endParaRPr lang="en-AU" sz="4000" dirty="0"/>
          </a:p>
          <a:p>
            <a:r>
              <a:rPr lang="en-AU" sz="4000" dirty="0"/>
              <a:t>3 -4 newsletters produced annually</a:t>
            </a:r>
          </a:p>
          <a:p>
            <a:endParaRPr lang="en-AU" sz="4000" dirty="0"/>
          </a:p>
          <a:p>
            <a:endParaRPr lang="en-AU" sz="4000" dirty="0"/>
          </a:p>
        </p:txBody>
      </p:sp>
      <p:pic>
        <p:nvPicPr>
          <p:cNvPr id="4" name="Picture 3">
            <a:extLst>
              <a:ext uri="{FF2B5EF4-FFF2-40B4-BE49-F238E27FC236}">
                <a16:creationId xmlns:a16="http://schemas.microsoft.com/office/drawing/2014/main" xmlns="" id="{B3381CBB-676C-8ADE-60F0-0DDB715366FD}"/>
              </a:ext>
            </a:extLst>
          </p:cNvPr>
          <p:cNvPicPr>
            <a:picLocks noChangeAspect="1"/>
          </p:cNvPicPr>
          <p:nvPr/>
        </p:nvPicPr>
        <p:blipFill>
          <a:blip r:embed="rId2" cstate="print"/>
          <a:stretch>
            <a:fillRect/>
          </a:stretch>
        </p:blipFill>
        <p:spPr>
          <a:xfrm>
            <a:off x="3468461" y="4001294"/>
            <a:ext cx="4667250" cy="1704975"/>
          </a:xfrm>
          <a:prstGeom prst="rect">
            <a:avLst/>
          </a:prstGeom>
        </p:spPr>
      </p:pic>
      <p:pic>
        <p:nvPicPr>
          <p:cNvPr id="5" name="Picture 4">
            <a:extLst>
              <a:ext uri="{FF2B5EF4-FFF2-40B4-BE49-F238E27FC236}">
                <a16:creationId xmlns:a16="http://schemas.microsoft.com/office/drawing/2014/main" xmlns="" id="{41FF4EFA-0C22-D205-4E9F-94F5575FBEDC}"/>
              </a:ext>
            </a:extLst>
          </p:cNvPr>
          <p:cNvPicPr>
            <a:picLocks noChangeAspect="1"/>
          </p:cNvPicPr>
          <p:nvPr/>
        </p:nvPicPr>
        <p:blipFill>
          <a:blip r:embed="rId3" cstate="print"/>
          <a:stretch>
            <a:fillRect/>
          </a:stretch>
        </p:blipFill>
        <p:spPr>
          <a:xfrm flipH="1">
            <a:off x="9669414" y="2558143"/>
            <a:ext cx="2227939" cy="1796143"/>
          </a:xfrm>
          <a:prstGeom prst="rect">
            <a:avLst/>
          </a:prstGeom>
        </p:spPr>
      </p:pic>
      <p:pic>
        <p:nvPicPr>
          <p:cNvPr id="6" name="Picture 5">
            <a:extLst>
              <a:ext uri="{FF2B5EF4-FFF2-40B4-BE49-F238E27FC236}">
                <a16:creationId xmlns:a16="http://schemas.microsoft.com/office/drawing/2014/main" xmlns="" id="{0E27F4C0-5DC9-1FC1-D5CF-047EA750014D}"/>
              </a:ext>
            </a:extLst>
          </p:cNvPr>
          <p:cNvPicPr>
            <a:picLocks noChangeAspect="1"/>
          </p:cNvPicPr>
          <p:nvPr/>
        </p:nvPicPr>
        <p:blipFill>
          <a:blip r:embed="rId4" cstate="print"/>
          <a:stretch>
            <a:fillRect/>
          </a:stretch>
        </p:blipFill>
        <p:spPr>
          <a:xfrm>
            <a:off x="9669416" y="232231"/>
            <a:ext cx="1836784" cy="1591350"/>
          </a:xfrm>
          <a:prstGeom prst="rect">
            <a:avLst/>
          </a:prstGeom>
        </p:spPr>
      </p:pic>
    </p:spTree>
    <p:extLst>
      <p:ext uri="{BB962C8B-B14F-4D97-AF65-F5344CB8AC3E}">
        <p14:creationId xmlns:p14="http://schemas.microsoft.com/office/powerpoint/2010/main" xmlns="" val="4078679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85FA4-73E5-C95E-C348-8138F7F6EA75}"/>
              </a:ext>
            </a:extLst>
          </p:cNvPr>
          <p:cNvSpPr>
            <a:spLocks noGrp="1"/>
          </p:cNvSpPr>
          <p:nvPr>
            <p:ph type="title" idx="4294967295"/>
          </p:nvPr>
        </p:nvSpPr>
        <p:spPr>
          <a:xfrm>
            <a:off x="0" y="365125"/>
            <a:ext cx="10636250" cy="1325563"/>
          </a:xfrm>
        </p:spPr>
        <p:txBody>
          <a:bodyPr>
            <a:normAutofit fontScale="90000"/>
          </a:bodyPr>
          <a:lstStyle/>
          <a:p>
            <a:r>
              <a:rPr lang="en-AU" dirty="0"/>
              <a:t/>
            </a:r>
            <a:br>
              <a:rPr lang="en-AU" dirty="0"/>
            </a:br>
            <a:r>
              <a:rPr lang="en-AU" dirty="0"/>
              <a:t/>
            </a:r>
            <a:br>
              <a:rPr lang="en-AU" dirty="0"/>
            </a:br>
            <a:r>
              <a:rPr lang="en-AU" dirty="0"/>
              <a:t/>
            </a:r>
            <a:br>
              <a:rPr lang="en-AU" dirty="0"/>
            </a:br>
            <a:r>
              <a:rPr lang="en-AU" dirty="0"/>
              <a:t/>
            </a:r>
            <a:br>
              <a:rPr lang="en-AU" dirty="0"/>
            </a:br>
            <a:r>
              <a:rPr lang="en-AU" dirty="0"/>
              <a:t/>
            </a:r>
            <a:br>
              <a:rPr lang="en-AU" dirty="0"/>
            </a:br>
            <a:r>
              <a:rPr lang="en-AU" dirty="0"/>
              <a:t/>
            </a:r>
            <a:br>
              <a:rPr lang="en-AU" dirty="0"/>
            </a:br>
            <a:r>
              <a:rPr lang="en-AU" dirty="0"/>
              <a:t/>
            </a:r>
            <a:br>
              <a:rPr lang="en-AU" dirty="0"/>
            </a:br>
            <a:r>
              <a:rPr lang="en-AU" dirty="0"/>
              <a:t/>
            </a:r>
            <a:br>
              <a:rPr lang="en-AU" dirty="0"/>
            </a:br>
            <a:r>
              <a:rPr lang="en-AU" dirty="0"/>
              <a:t>Evaluation of programs </a:t>
            </a:r>
            <a:br>
              <a:rPr lang="en-AU" dirty="0"/>
            </a:br>
            <a:r>
              <a:rPr lang="en-AU" dirty="0"/>
              <a:t/>
            </a:r>
            <a:br>
              <a:rPr lang="en-AU" dirty="0"/>
            </a:br>
            <a:r>
              <a:rPr lang="en-AU" dirty="0"/>
              <a:t/>
            </a:r>
            <a:br>
              <a:rPr lang="en-AU" dirty="0"/>
            </a:br>
            <a:r>
              <a:rPr lang="en-AU" dirty="0"/>
              <a:t>by</a:t>
            </a:r>
            <a:br>
              <a:rPr lang="en-AU" dirty="0"/>
            </a:br>
            <a:r>
              <a:rPr lang="en-AU" dirty="0"/>
              <a:t/>
            </a:r>
            <a:br>
              <a:rPr lang="en-AU" dirty="0"/>
            </a:br>
            <a:r>
              <a:rPr lang="en-AU" sz="6700" dirty="0"/>
              <a:t>Effective Change </a:t>
            </a:r>
            <a:r>
              <a:rPr lang="en-AU" dirty="0"/>
              <a:t/>
            </a:r>
            <a:br>
              <a:rPr lang="en-AU" dirty="0"/>
            </a:br>
            <a:r>
              <a:rPr lang="en-AU" dirty="0"/>
              <a:t/>
            </a:r>
            <a:br>
              <a:rPr lang="en-AU" dirty="0"/>
            </a:br>
            <a:r>
              <a:rPr lang="en-AU" dirty="0"/>
              <a:t/>
            </a:r>
            <a:br>
              <a:rPr lang="en-AU" dirty="0"/>
            </a:br>
            <a:r>
              <a:rPr lang="en-AU" sz="4400" dirty="0"/>
              <a:t>Clare Keating </a:t>
            </a:r>
            <a:endParaRPr lang="en-AU" dirty="0"/>
          </a:p>
        </p:txBody>
      </p:sp>
    </p:spTree>
    <p:extLst>
      <p:ext uri="{BB962C8B-B14F-4D97-AF65-F5344CB8AC3E}">
        <p14:creationId xmlns:p14="http://schemas.microsoft.com/office/powerpoint/2010/main" xmlns="" val="54134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06E85-B23D-948C-7B09-A09DA3B1A290}"/>
              </a:ext>
            </a:extLst>
          </p:cNvPr>
          <p:cNvSpPr>
            <a:spLocks noGrp="1"/>
          </p:cNvSpPr>
          <p:nvPr>
            <p:ph type="title"/>
          </p:nvPr>
        </p:nvSpPr>
        <p:spPr/>
        <p:txBody>
          <a:bodyPr>
            <a:normAutofit/>
          </a:bodyPr>
          <a:lstStyle/>
          <a:p>
            <a:r>
              <a:rPr lang="en-AU" sz="4400" dirty="0">
                <a:latin typeface="Arial" panose="020B0604020202020204" pitchFamily="34" charset="0"/>
                <a:cs typeface="Arial" panose="020B0604020202020204" pitchFamily="34" charset="0"/>
              </a:rPr>
              <a:t>Dowry Abuse prevention campaign </a:t>
            </a:r>
          </a:p>
        </p:txBody>
      </p:sp>
      <p:sp>
        <p:nvSpPr>
          <p:cNvPr id="3" name="Content Placeholder 2">
            <a:extLst>
              <a:ext uri="{FF2B5EF4-FFF2-40B4-BE49-F238E27FC236}">
                <a16:creationId xmlns:a16="http://schemas.microsoft.com/office/drawing/2014/main" xmlns="" id="{618BF731-CB71-26FF-7A13-BE637E4A9D9F}"/>
              </a:ext>
            </a:extLst>
          </p:cNvPr>
          <p:cNvSpPr>
            <a:spLocks noGrp="1"/>
          </p:cNvSpPr>
          <p:nvPr>
            <p:ph idx="1"/>
          </p:nvPr>
        </p:nvSpPr>
        <p:spPr>
          <a:xfrm>
            <a:off x="777242" y="1527716"/>
            <a:ext cx="10964992" cy="5252225"/>
          </a:xfrm>
        </p:spPr>
        <p:txBody>
          <a:bodyPr>
            <a:normAutofit/>
          </a:bodyPr>
          <a:lstStyle/>
          <a:p>
            <a:r>
              <a:rPr lang="en-AU" sz="2400" dirty="0">
                <a:latin typeface="Arial" panose="020B0604020202020204" pitchFamily="34" charset="0"/>
                <a:cs typeface="Arial" panose="020B0604020202020204" pitchFamily="34" charset="0"/>
              </a:rPr>
              <a:t>A grant over three years with Harmony Alliance started in 2020-2022 </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Project Aims: </a:t>
            </a:r>
          </a:p>
          <a:p>
            <a:r>
              <a:rPr lang="en-US" sz="2400" dirty="0">
                <a:latin typeface="Arial" panose="020B0604020202020204" pitchFamily="34" charset="0"/>
                <a:cs typeface="Arial" panose="020B0604020202020204" pitchFamily="34" charset="0"/>
              </a:rPr>
              <a:t>Engage and upskill migrant and refugee community leaders to raise awareness of dowry abuse in their communities, counter attitudes that condone violence and increase the ability of community members to address and prevent dowry abuse within their relationships, families, and communities. </a:t>
            </a:r>
          </a:p>
          <a:p>
            <a:r>
              <a:rPr lang="en-US" sz="2400" dirty="0">
                <a:latin typeface="Arial" panose="020B0604020202020204" pitchFamily="34" charset="0"/>
                <a:cs typeface="Arial" panose="020B0604020202020204" pitchFamily="34" charset="0"/>
              </a:rPr>
              <a:t>To achieve this, the project adopted an intersectional community-led, co-design approach, alongside a culturally tailored, trauma-informed and intersectional method. </a:t>
            </a:r>
          </a:p>
          <a:p>
            <a:r>
              <a:rPr lang="en-US" sz="2400" dirty="0">
                <a:latin typeface="Arial" panose="020B0604020202020204" pitchFamily="34" charset="0"/>
                <a:cs typeface="Arial" panose="020B0604020202020204" pitchFamily="34" charset="0"/>
              </a:rPr>
              <a:t>In being intersectional, the project acknowledged the diversity of experiences of people from migrant and refugee backgrounds with awareness of the intersecting impacts of gender for women</a:t>
            </a:r>
          </a:p>
          <a:p>
            <a:endParaRPr lang="en-AU" dirty="0"/>
          </a:p>
        </p:txBody>
      </p:sp>
    </p:spTree>
    <p:extLst>
      <p:ext uri="{BB962C8B-B14F-4D97-AF65-F5344CB8AC3E}">
        <p14:creationId xmlns:p14="http://schemas.microsoft.com/office/powerpoint/2010/main" xmlns="" val="383880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CDAD7-A261-41A9-4E5C-0AE77EDE94A1}"/>
              </a:ext>
            </a:extLst>
          </p:cNvPr>
          <p:cNvSpPr>
            <a:spLocks noGrp="1"/>
          </p:cNvSpPr>
          <p:nvPr>
            <p:ph type="title"/>
          </p:nvPr>
        </p:nvSpPr>
        <p:spPr>
          <a:xfrm>
            <a:off x="620487" y="365126"/>
            <a:ext cx="11311684" cy="849078"/>
          </a:xfrm>
        </p:spPr>
        <p:txBody>
          <a:bodyPr>
            <a:normAutofit/>
          </a:bodyPr>
          <a:lstStyle/>
          <a:p>
            <a:r>
              <a:rPr lang="en-AU" sz="3600" dirty="0">
                <a:latin typeface="Arial" panose="020B0604020202020204" pitchFamily="34" charset="0"/>
                <a:cs typeface="Arial" panose="020B0604020202020204" pitchFamily="34" charset="0"/>
              </a:rPr>
              <a:t>National Dowry Abuse Prevention Project Outputs </a:t>
            </a:r>
          </a:p>
        </p:txBody>
      </p:sp>
      <p:sp>
        <p:nvSpPr>
          <p:cNvPr id="3" name="Content Placeholder 2">
            <a:extLst>
              <a:ext uri="{FF2B5EF4-FFF2-40B4-BE49-F238E27FC236}">
                <a16:creationId xmlns:a16="http://schemas.microsoft.com/office/drawing/2014/main" xmlns="" id="{9B655F67-2A18-5538-62A5-814B0EED512F}"/>
              </a:ext>
            </a:extLst>
          </p:cNvPr>
          <p:cNvSpPr>
            <a:spLocks noGrp="1"/>
          </p:cNvSpPr>
          <p:nvPr>
            <p:ph idx="1"/>
          </p:nvPr>
        </p:nvSpPr>
        <p:spPr>
          <a:xfrm>
            <a:off x="698863" y="1214204"/>
            <a:ext cx="10794274" cy="5175711"/>
          </a:xfrm>
        </p:spPr>
        <p:txBody>
          <a:bodyPr>
            <a:normAutofit/>
          </a:bodyPr>
          <a:lstStyle/>
          <a:p>
            <a:pPr marL="0" indent="0">
              <a:buNone/>
            </a:pPr>
            <a:r>
              <a:rPr lang="en-US" sz="2200" dirty="0"/>
              <a:t>Ran national </a:t>
            </a:r>
            <a:r>
              <a:rPr lang="en-US" sz="2400" dirty="0"/>
              <a:t>surveys </a:t>
            </a:r>
            <a:r>
              <a:rPr lang="en-US" sz="2400" dirty="0" err="1"/>
              <a:t>targetted</a:t>
            </a:r>
            <a:r>
              <a:rPr lang="en-US" sz="2400" dirty="0"/>
              <a:t> at:</a:t>
            </a:r>
          </a:p>
          <a:p>
            <a:pPr lvl="1"/>
            <a:r>
              <a:rPr lang="en-US" sz="2200" dirty="0"/>
              <a:t>the South Asian community around the prevalence of dowry abuse in Australia</a:t>
            </a:r>
          </a:p>
          <a:p>
            <a:pPr lvl="1"/>
            <a:r>
              <a:rPr lang="en-US" sz="2200" dirty="0"/>
              <a:t>Service providers </a:t>
            </a:r>
          </a:p>
          <a:p>
            <a:r>
              <a:rPr lang="en-US" sz="2400" dirty="0"/>
              <a:t>Conducted five national online focus groups with South Asian community members</a:t>
            </a:r>
          </a:p>
          <a:p>
            <a:r>
              <a:rPr lang="en-US" sz="2400" dirty="0"/>
              <a:t>Prepared national workshops titled: “Demand Equality, Not Dowry”</a:t>
            </a:r>
          </a:p>
          <a:p>
            <a:r>
              <a:rPr lang="en-US" sz="2400" dirty="0"/>
              <a:t>Trained 15 trainers nationally to run the workshops</a:t>
            </a:r>
          </a:p>
          <a:p>
            <a:r>
              <a:rPr lang="en-US" sz="2400" dirty="0"/>
              <a:t> 36 “Demand Equality, Not Dowry” workshops were conducted nationally</a:t>
            </a:r>
          </a:p>
          <a:p>
            <a:r>
              <a:rPr lang="en-US" sz="2400" dirty="0"/>
              <a:t>Ran a focus group with trainers to reflect on the project outcomes</a:t>
            </a:r>
          </a:p>
          <a:p>
            <a:r>
              <a:rPr lang="en-US" sz="2400" dirty="0"/>
              <a:t>Produced an academic paper on “Heath Impacts of Dowry Abuse” published 2022 in MJA </a:t>
            </a:r>
          </a:p>
          <a:p>
            <a:r>
              <a:rPr lang="en-US" sz="2400" dirty="0"/>
              <a:t>Produced a report </a:t>
            </a:r>
            <a:r>
              <a:rPr lang="en-US" sz="2400" dirty="0" err="1"/>
              <a:t>analysing</a:t>
            </a:r>
            <a:r>
              <a:rPr lang="en-US" sz="2400" dirty="0"/>
              <a:t> the themes raised in the focus groups</a:t>
            </a:r>
          </a:p>
          <a:p>
            <a:r>
              <a:rPr lang="en-US" sz="2400" dirty="0"/>
              <a:t>Grant extended into 2023 -24 to scale up the </a:t>
            </a:r>
            <a:r>
              <a:rPr lang="en-US" sz="2200" dirty="0"/>
              <a:t>output</a:t>
            </a:r>
            <a:r>
              <a:rPr lang="en-US" sz="2400" dirty="0"/>
              <a:t> to reach thousands   </a:t>
            </a:r>
          </a:p>
          <a:p>
            <a:endParaRPr lang="en-AU" dirty="0"/>
          </a:p>
        </p:txBody>
      </p:sp>
    </p:spTree>
    <p:extLst>
      <p:ext uri="{BB962C8B-B14F-4D97-AF65-F5344CB8AC3E}">
        <p14:creationId xmlns:p14="http://schemas.microsoft.com/office/powerpoint/2010/main" xmlns="" val="1005484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0853B2-B486-EBCC-7776-BE32731322B2}"/>
              </a:ext>
            </a:extLst>
          </p:cNvPr>
          <p:cNvSpPr>
            <a:spLocks noGrp="1"/>
          </p:cNvSpPr>
          <p:nvPr>
            <p:ph type="title"/>
          </p:nvPr>
        </p:nvSpPr>
        <p:spPr/>
        <p:txBody>
          <a:bodyPr/>
          <a:lstStyle/>
          <a:p>
            <a:r>
              <a:rPr lang="en-AU" dirty="0"/>
              <a:t>FLAGSHIP PROJECT 2022</a:t>
            </a:r>
          </a:p>
        </p:txBody>
      </p:sp>
      <p:sp>
        <p:nvSpPr>
          <p:cNvPr id="3" name="Content Placeholder 2">
            <a:extLst>
              <a:ext uri="{FF2B5EF4-FFF2-40B4-BE49-F238E27FC236}">
                <a16:creationId xmlns:a16="http://schemas.microsoft.com/office/drawing/2014/main" xmlns="" id="{925E4E5A-3A9C-08ED-9F24-49AE4E974E9D}"/>
              </a:ext>
            </a:extLst>
          </p:cNvPr>
          <p:cNvSpPr>
            <a:spLocks noGrp="1"/>
          </p:cNvSpPr>
          <p:nvPr>
            <p:ph idx="1"/>
          </p:nvPr>
        </p:nvSpPr>
        <p:spPr/>
        <p:txBody>
          <a:bodyPr/>
          <a:lstStyle/>
          <a:p>
            <a:r>
              <a:rPr lang="en-AU" dirty="0"/>
              <a:t> </a:t>
            </a:r>
          </a:p>
        </p:txBody>
      </p:sp>
      <p:pic>
        <p:nvPicPr>
          <p:cNvPr id="4" name="Picture 3">
            <a:extLst>
              <a:ext uri="{FF2B5EF4-FFF2-40B4-BE49-F238E27FC236}">
                <a16:creationId xmlns:a16="http://schemas.microsoft.com/office/drawing/2014/main" xmlns="" id="{2F51590D-3370-F472-4104-F5A4F26B7A0B}"/>
              </a:ext>
            </a:extLst>
          </p:cNvPr>
          <p:cNvPicPr>
            <a:picLocks noChangeAspect="1"/>
          </p:cNvPicPr>
          <p:nvPr/>
        </p:nvPicPr>
        <p:blipFill>
          <a:blip r:embed="rId2" cstate="print"/>
          <a:stretch>
            <a:fillRect/>
          </a:stretch>
        </p:blipFill>
        <p:spPr>
          <a:xfrm>
            <a:off x="947057" y="1459480"/>
            <a:ext cx="9056914" cy="5083628"/>
          </a:xfrm>
          <a:prstGeom prst="rect">
            <a:avLst/>
          </a:prstGeom>
        </p:spPr>
      </p:pic>
    </p:spTree>
    <p:extLst>
      <p:ext uri="{BB962C8B-B14F-4D97-AF65-F5344CB8AC3E}">
        <p14:creationId xmlns:p14="http://schemas.microsoft.com/office/powerpoint/2010/main" xmlns="" val="548729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BB1BE-7060-2849-8CA8-85D659E27135}"/>
              </a:ext>
            </a:extLst>
          </p:cNvPr>
          <p:cNvSpPr>
            <a:spLocks noGrp="1"/>
          </p:cNvSpPr>
          <p:nvPr>
            <p:ph type="ctrTitle"/>
          </p:nvPr>
        </p:nvSpPr>
        <p:spPr/>
        <p:txBody>
          <a:bodyPr/>
          <a:lstStyle/>
          <a:p>
            <a:r>
              <a:rPr lang="en-US" sz="3200" dirty="0"/>
              <a:t>About the grant program</a:t>
            </a:r>
          </a:p>
        </p:txBody>
      </p:sp>
      <p:sp>
        <p:nvSpPr>
          <p:cNvPr id="3" name="Content Placeholder 2">
            <a:extLst>
              <a:ext uri="{FF2B5EF4-FFF2-40B4-BE49-F238E27FC236}">
                <a16:creationId xmlns:a16="http://schemas.microsoft.com/office/drawing/2014/main" xmlns="" id="{60139BA8-27C2-FF46-94AD-6B476E6A4F87}"/>
              </a:ext>
            </a:extLst>
          </p:cNvPr>
          <p:cNvSpPr>
            <a:spLocks noGrp="1"/>
          </p:cNvSpPr>
          <p:nvPr>
            <p:ph idx="1"/>
          </p:nvPr>
        </p:nvSpPr>
        <p:spPr>
          <a:xfrm>
            <a:off x="719403" y="1124743"/>
            <a:ext cx="10753195" cy="5327427"/>
          </a:xfrm>
        </p:spPr>
        <p:txBody>
          <a:bodyPr/>
          <a:lstStyle/>
          <a:p>
            <a:pPr marL="0" indent="0" fontAlgn="base">
              <a:lnSpc>
                <a:spcPct val="150000"/>
              </a:lnSpc>
              <a:spcAft>
                <a:spcPts val="600"/>
              </a:spcAft>
              <a:buNone/>
            </a:pPr>
            <a:r>
              <a:rPr lang="en-AU" sz="2000" dirty="0">
                <a:solidFill>
                  <a:schemeClr val="tx1">
                    <a:lumMod val="65000"/>
                    <a:lumOff val="35000"/>
                  </a:schemeClr>
                </a:solidFill>
                <a:effectLst/>
                <a:latin typeface="Arial" panose="020B0604020202020204" pitchFamily="34" charset="0"/>
                <a:ea typeface="MS Gothic" panose="020B0609070205080204" pitchFamily="49" charset="-128"/>
                <a:cs typeface="Arial" panose="020B0604020202020204" pitchFamily="34" charset="0"/>
              </a:rPr>
              <a:t>The objectives of the Supporting Multicultural and Faith Communities to Prevent Family Violence 2021 Program are to: </a:t>
            </a:r>
            <a:r>
              <a:rPr lang="en-AU" sz="2000" dirty="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 </a:t>
            </a:r>
            <a:endParaRPr lang="en-AU" sz="20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deepen and expand primary prevention and early intervention activity with multicultural and faith communities   </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continue to build and enhance the collective knowledge of successful primary prevention and early intervention activity and intersectional practice   </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strengthen the capacity of organisations working with multicultural and faith communities in primary prevention and early intervention activity</a:t>
            </a:r>
          </a:p>
          <a:p>
            <a:pPr>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improve the identification and response to victim survivors of violence by better joining primary prevention activity with early intervention activity in a wide range of settings.</a:t>
            </a:r>
            <a:r>
              <a:rPr lang="en-AU" sz="2000" dirty="0">
                <a:solidFill>
                  <a:schemeClr val="tx1">
                    <a:lumMod val="65000"/>
                    <a:lumOff val="35000"/>
                  </a:schemeClr>
                </a:solidFill>
                <a:effectLst/>
                <a:latin typeface="Arial" panose="020B0604020202020204" pitchFamily="34" charset="0"/>
                <a:cs typeface="Arial" panose="020B0604020202020204" pitchFamily="34" charset="0"/>
              </a:rPr>
              <a:t> </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74719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A80A97F9-87C9-4710-B480-406EA55C9E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4" name="Rectangle 13">
            <a:extLst>
              <a:ext uri="{FF2B5EF4-FFF2-40B4-BE49-F238E27FC236}">
                <a16:creationId xmlns:a16="http://schemas.microsoft.com/office/drawing/2014/main" xmlns="" id="{6D6F0AC2-F229-46DE-A0A2-5CB386CE90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pic>
        <p:nvPicPr>
          <p:cNvPr id="6" name="Picture 5">
            <a:extLst>
              <a:ext uri="{FF2B5EF4-FFF2-40B4-BE49-F238E27FC236}">
                <a16:creationId xmlns:a16="http://schemas.microsoft.com/office/drawing/2014/main" xmlns="" id="{29302C53-DD89-236C-5092-0087E9A3ED7E}"/>
              </a:ext>
            </a:extLst>
          </p:cNvPr>
          <p:cNvPicPr>
            <a:picLocks noChangeAspect="1"/>
          </p:cNvPicPr>
          <p:nvPr/>
        </p:nvPicPr>
        <p:blipFill>
          <a:blip r:embed="rId2" cstate="print"/>
          <a:stretch>
            <a:fillRect/>
          </a:stretch>
        </p:blipFill>
        <p:spPr>
          <a:xfrm>
            <a:off x="10065398" y="2454302"/>
            <a:ext cx="1347654" cy="1647214"/>
          </a:xfrm>
          <a:prstGeom prst="rect">
            <a:avLst/>
          </a:prstGeom>
        </p:spPr>
      </p:pic>
      <p:pic>
        <p:nvPicPr>
          <p:cNvPr id="7" name="Picture 6">
            <a:extLst>
              <a:ext uri="{FF2B5EF4-FFF2-40B4-BE49-F238E27FC236}">
                <a16:creationId xmlns:a16="http://schemas.microsoft.com/office/drawing/2014/main" xmlns="" id="{7E14A1DC-1AEF-82CB-1624-24A804683BC8}"/>
              </a:ext>
            </a:extLst>
          </p:cNvPr>
          <p:cNvPicPr>
            <a:picLocks noChangeAspect="1"/>
          </p:cNvPicPr>
          <p:nvPr/>
        </p:nvPicPr>
        <p:blipFill>
          <a:blip r:embed="rId3" cstate="print"/>
          <a:stretch>
            <a:fillRect/>
          </a:stretch>
        </p:blipFill>
        <p:spPr>
          <a:xfrm>
            <a:off x="161546" y="94063"/>
            <a:ext cx="1567542" cy="1972381"/>
          </a:xfrm>
          <a:prstGeom prst="rect">
            <a:avLst/>
          </a:prstGeom>
        </p:spPr>
      </p:pic>
      <p:sp>
        <p:nvSpPr>
          <p:cNvPr id="2" name="Title 1">
            <a:extLst>
              <a:ext uri="{FF2B5EF4-FFF2-40B4-BE49-F238E27FC236}">
                <a16:creationId xmlns:a16="http://schemas.microsoft.com/office/drawing/2014/main" xmlns="" id="{087720E4-24F7-5CAC-82B6-EC0EC76DFC8C}"/>
              </a:ext>
            </a:extLst>
          </p:cNvPr>
          <p:cNvSpPr>
            <a:spLocks noGrp="1"/>
          </p:cNvSpPr>
          <p:nvPr>
            <p:ph type="title"/>
          </p:nvPr>
        </p:nvSpPr>
        <p:spPr>
          <a:xfrm flipH="1">
            <a:off x="7761262" y="1212720"/>
            <a:ext cx="773689" cy="50023"/>
          </a:xfrm>
        </p:spPr>
        <p:txBody>
          <a:bodyPr anchor="b">
            <a:normAutofit fontScale="90000"/>
          </a:bodyPr>
          <a:lstStyle/>
          <a:p>
            <a:endParaRPr lang="en-AU" sz="4400" dirty="0"/>
          </a:p>
        </p:txBody>
      </p:sp>
      <p:pic>
        <p:nvPicPr>
          <p:cNvPr id="8" name="Content Placeholder 7">
            <a:extLst>
              <a:ext uri="{FF2B5EF4-FFF2-40B4-BE49-F238E27FC236}">
                <a16:creationId xmlns:a16="http://schemas.microsoft.com/office/drawing/2014/main" xmlns="" id="{E7E32326-2272-7875-CF3A-163E9A736EEE}"/>
              </a:ext>
            </a:extLst>
          </p:cNvPr>
          <p:cNvPicPr>
            <a:picLocks noGrp="1" noChangeAspect="1"/>
          </p:cNvPicPr>
          <p:nvPr>
            <p:ph idx="1"/>
          </p:nvPr>
        </p:nvPicPr>
        <p:blipFill>
          <a:blip r:embed="rId4" cstate="print"/>
          <a:stretch>
            <a:fillRect/>
          </a:stretch>
        </p:blipFill>
        <p:spPr>
          <a:xfrm>
            <a:off x="4397440" y="337457"/>
            <a:ext cx="1653932" cy="1609483"/>
          </a:xfrm>
          <a:prstGeom prst="rect">
            <a:avLst/>
          </a:prstGeom>
        </p:spPr>
      </p:pic>
      <p:sp>
        <p:nvSpPr>
          <p:cNvPr id="16" name="Rectangle 15">
            <a:extLst>
              <a:ext uri="{FF2B5EF4-FFF2-40B4-BE49-F238E27FC236}">
                <a16:creationId xmlns:a16="http://schemas.microsoft.com/office/drawing/2014/main" xmlns="" id="{9F3CB34B-2F8F-4442-91D1-923678282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688983D8-0B9D-9171-8619-97A0D557DD61}"/>
              </a:ext>
            </a:extLst>
          </p:cNvPr>
          <p:cNvPicPr>
            <a:picLocks noChangeAspect="1"/>
          </p:cNvPicPr>
          <p:nvPr/>
        </p:nvPicPr>
        <p:blipFill rotWithShape="1">
          <a:blip r:embed="rId5" cstate="print"/>
          <a:srcRect t="4438" b="29062"/>
          <a:stretch/>
        </p:blipFill>
        <p:spPr>
          <a:xfrm>
            <a:off x="1919123" y="162387"/>
            <a:ext cx="1992087" cy="1867769"/>
          </a:xfrm>
          <a:prstGeom prst="rect">
            <a:avLst/>
          </a:prstGeom>
        </p:spPr>
      </p:pic>
      <p:sp>
        <p:nvSpPr>
          <p:cNvPr id="18" name="Rectangle 17">
            <a:extLst>
              <a:ext uri="{FF2B5EF4-FFF2-40B4-BE49-F238E27FC236}">
                <a16:creationId xmlns:a16="http://schemas.microsoft.com/office/drawing/2014/main" xmlns="" id="{92AFC398-9263-43B8-98C4-6D97765B8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65820C3-43CD-D5C1-F890-0BF6B07C133A}"/>
              </a:ext>
            </a:extLst>
          </p:cNvPr>
          <p:cNvPicPr>
            <a:picLocks noChangeAspect="1"/>
          </p:cNvPicPr>
          <p:nvPr/>
        </p:nvPicPr>
        <p:blipFill rotWithShape="1">
          <a:blip r:embed="rId6" cstate="print"/>
          <a:srcRect r="5" b="28254"/>
          <a:stretch/>
        </p:blipFill>
        <p:spPr>
          <a:xfrm>
            <a:off x="3297290" y="1934357"/>
            <a:ext cx="2069677" cy="2381250"/>
          </a:xfrm>
          <a:custGeom>
            <a:avLst/>
            <a:gdLst/>
            <a:ahLst/>
            <a:cxnLst/>
            <a:rect l="l" t="t" r="r" b="b"/>
            <a:pathLst>
              <a:path w="3375124" h="3375124">
                <a:moveTo>
                  <a:pt x="1687562" y="0"/>
                </a:moveTo>
                <a:cubicBezTo>
                  <a:pt x="2619577" y="0"/>
                  <a:pt x="3375124" y="755547"/>
                  <a:pt x="3375124" y="1687562"/>
                </a:cubicBezTo>
                <a:cubicBezTo>
                  <a:pt x="3375124" y="2619577"/>
                  <a:pt x="2619577" y="3375124"/>
                  <a:pt x="1687562" y="3375124"/>
                </a:cubicBezTo>
                <a:cubicBezTo>
                  <a:pt x="755547" y="3375124"/>
                  <a:pt x="0" y="2619577"/>
                  <a:pt x="0" y="1687562"/>
                </a:cubicBezTo>
                <a:cubicBezTo>
                  <a:pt x="0" y="755547"/>
                  <a:pt x="755547" y="0"/>
                  <a:pt x="1687562" y="0"/>
                </a:cubicBezTo>
                <a:close/>
              </a:path>
            </a:pathLst>
          </a:custGeom>
        </p:spPr>
      </p:pic>
      <p:pic>
        <p:nvPicPr>
          <p:cNvPr id="10" name="Picture 9">
            <a:extLst>
              <a:ext uri="{FF2B5EF4-FFF2-40B4-BE49-F238E27FC236}">
                <a16:creationId xmlns:a16="http://schemas.microsoft.com/office/drawing/2014/main" xmlns="" id="{420ADA84-E38A-2250-0E9C-D6A5D266A554}"/>
              </a:ext>
            </a:extLst>
          </p:cNvPr>
          <p:cNvPicPr>
            <a:picLocks noChangeAspect="1"/>
          </p:cNvPicPr>
          <p:nvPr/>
        </p:nvPicPr>
        <p:blipFill>
          <a:blip r:embed="rId7" cstate="print"/>
          <a:stretch>
            <a:fillRect/>
          </a:stretch>
        </p:blipFill>
        <p:spPr>
          <a:xfrm>
            <a:off x="6185292" y="1968648"/>
            <a:ext cx="2095500" cy="1917143"/>
          </a:xfrm>
          <a:prstGeom prst="rect">
            <a:avLst/>
          </a:prstGeom>
        </p:spPr>
      </p:pic>
      <p:sp>
        <p:nvSpPr>
          <p:cNvPr id="19" name="TextBox 18">
            <a:extLst>
              <a:ext uri="{FF2B5EF4-FFF2-40B4-BE49-F238E27FC236}">
                <a16:creationId xmlns:a16="http://schemas.microsoft.com/office/drawing/2014/main" xmlns="" id="{E12FDE42-AD83-155A-89FE-67445AC14A34}"/>
              </a:ext>
            </a:extLst>
          </p:cNvPr>
          <p:cNvSpPr txBox="1"/>
          <p:nvPr/>
        </p:nvSpPr>
        <p:spPr>
          <a:xfrm>
            <a:off x="8839200" y="337457"/>
            <a:ext cx="3191254" cy="1077218"/>
          </a:xfrm>
          <a:prstGeom prst="rect">
            <a:avLst/>
          </a:prstGeom>
          <a:noFill/>
        </p:spPr>
        <p:txBody>
          <a:bodyPr wrap="square">
            <a:spAutoFit/>
          </a:bodyPr>
          <a:lstStyle/>
          <a:p>
            <a:r>
              <a:rPr lang="en-US" sz="3200" dirty="0"/>
              <a:t>ACHRH BOARD 2023-2025 </a:t>
            </a:r>
            <a:endParaRPr lang="en-AU" sz="3200" dirty="0"/>
          </a:p>
        </p:txBody>
      </p:sp>
      <p:pic>
        <p:nvPicPr>
          <p:cNvPr id="20" name="Picture 19">
            <a:extLst>
              <a:ext uri="{FF2B5EF4-FFF2-40B4-BE49-F238E27FC236}">
                <a16:creationId xmlns:a16="http://schemas.microsoft.com/office/drawing/2014/main" xmlns="" id="{25F51EE6-8005-38CC-9153-75555FBFA700}"/>
              </a:ext>
            </a:extLst>
          </p:cNvPr>
          <p:cNvPicPr>
            <a:picLocks noChangeAspect="1"/>
          </p:cNvPicPr>
          <p:nvPr/>
        </p:nvPicPr>
        <p:blipFill>
          <a:blip r:embed="rId8" cstate="print"/>
          <a:stretch>
            <a:fillRect/>
          </a:stretch>
        </p:blipFill>
        <p:spPr>
          <a:xfrm>
            <a:off x="8839200" y="4839273"/>
            <a:ext cx="3349750" cy="1474418"/>
          </a:xfrm>
          <a:prstGeom prst="rect">
            <a:avLst/>
          </a:prstGeom>
        </p:spPr>
      </p:pic>
      <p:pic>
        <p:nvPicPr>
          <p:cNvPr id="21" name="Picture 20">
            <a:extLst>
              <a:ext uri="{FF2B5EF4-FFF2-40B4-BE49-F238E27FC236}">
                <a16:creationId xmlns:a16="http://schemas.microsoft.com/office/drawing/2014/main" xmlns="" id="{18FE3D8C-51C5-C1B5-2BFC-FC661B1FFF53}"/>
              </a:ext>
            </a:extLst>
          </p:cNvPr>
          <p:cNvPicPr>
            <a:picLocks noChangeAspect="1"/>
          </p:cNvPicPr>
          <p:nvPr/>
        </p:nvPicPr>
        <p:blipFill>
          <a:blip r:embed="rId9" cstate="print"/>
          <a:stretch>
            <a:fillRect/>
          </a:stretch>
        </p:blipFill>
        <p:spPr>
          <a:xfrm>
            <a:off x="487466" y="2451042"/>
            <a:ext cx="1712480" cy="1722758"/>
          </a:xfrm>
          <a:prstGeom prst="rect">
            <a:avLst/>
          </a:prstGeom>
        </p:spPr>
      </p:pic>
      <p:pic>
        <p:nvPicPr>
          <p:cNvPr id="23" name="Picture 22">
            <a:extLst>
              <a:ext uri="{FF2B5EF4-FFF2-40B4-BE49-F238E27FC236}">
                <a16:creationId xmlns:a16="http://schemas.microsoft.com/office/drawing/2014/main" xmlns="" id="{674FE7AF-967B-9C09-E162-7BBAF4F5321F}"/>
              </a:ext>
            </a:extLst>
          </p:cNvPr>
          <p:cNvPicPr>
            <a:picLocks noChangeAspect="1"/>
          </p:cNvPicPr>
          <p:nvPr/>
        </p:nvPicPr>
        <p:blipFill>
          <a:blip r:embed="rId2" cstate="print"/>
          <a:stretch>
            <a:fillRect/>
          </a:stretch>
        </p:blipFill>
        <p:spPr>
          <a:xfrm>
            <a:off x="6622838" y="223003"/>
            <a:ext cx="1567542" cy="1714500"/>
          </a:xfrm>
          <a:prstGeom prst="rect">
            <a:avLst/>
          </a:prstGeom>
        </p:spPr>
      </p:pic>
      <p:pic>
        <p:nvPicPr>
          <p:cNvPr id="3" name="Picture 2">
            <a:extLst>
              <a:ext uri="{FF2B5EF4-FFF2-40B4-BE49-F238E27FC236}">
                <a16:creationId xmlns:a16="http://schemas.microsoft.com/office/drawing/2014/main" xmlns="" id="{0B05C204-A02E-1C89-6953-2D8CAE01B09E}"/>
              </a:ext>
            </a:extLst>
          </p:cNvPr>
          <p:cNvPicPr>
            <a:picLocks noChangeAspect="1"/>
          </p:cNvPicPr>
          <p:nvPr/>
        </p:nvPicPr>
        <p:blipFill>
          <a:blip r:embed="rId10" cstate="print"/>
          <a:stretch>
            <a:fillRect/>
          </a:stretch>
        </p:blipFill>
        <p:spPr>
          <a:xfrm>
            <a:off x="306922" y="4513646"/>
            <a:ext cx="2277074" cy="1842402"/>
          </a:xfrm>
          <a:prstGeom prst="rect">
            <a:avLst/>
          </a:prstGeom>
        </p:spPr>
      </p:pic>
      <p:pic>
        <p:nvPicPr>
          <p:cNvPr id="9" name="Picture 8">
            <a:extLst>
              <a:ext uri="{FF2B5EF4-FFF2-40B4-BE49-F238E27FC236}">
                <a16:creationId xmlns:a16="http://schemas.microsoft.com/office/drawing/2014/main" xmlns="" id="{86619460-87A9-964B-75A2-C6C8025984CB}"/>
              </a:ext>
            </a:extLst>
          </p:cNvPr>
          <p:cNvPicPr>
            <a:picLocks noChangeAspect="1"/>
          </p:cNvPicPr>
          <p:nvPr/>
        </p:nvPicPr>
        <p:blipFill>
          <a:blip r:embed="rId11" cstate="print"/>
          <a:stretch>
            <a:fillRect/>
          </a:stretch>
        </p:blipFill>
        <p:spPr>
          <a:xfrm>
            <a:off x="3214547" y="4388264"/>
            <a:ext cx="2566358" cy="2246733"/>
          </a:xfrm>
          <a:prstGeom prst="rect">
            <a:avLst/>
          </a:prstGeom>
        </p:spPr>
      </p:pic>
      <p:pic>
        <p:nvPicPr>
          <p:cNvPr id="17" name="Picture 16">
            <a:extLst>
              <a:ext uri="{FF2B5EF4-FFF2-40B4-BE49-F238E27FC236}">
                <a16:creationId xmlns:a16="http://schemas.microsoft.com/office/drawing/2014/main" xmlns="" id="{B9A8EC50-BB6F-7BFE-CF3C-A443873782B3}"/>
              </a:ext>
            </a:extLst>
          </p:cNvPr>
          <p:cNvPicPr>
            <a:picLocks noChangeAspect="1"/>
          </p:cNvPicPr>
          <p:nvPr/>
        </p:nvPicPr>
        <p:blipFill>
          <a:blip r:embed="rId12" cstate="print"/>
          <a:stretch>
            <a:fillRect/>
          </a:stretch>
        </p:blipFill>
        <p:spPr>
          <a:xfrm>
            <a:off x="6225649" y="4234697"/>
            <a:ext cx="1905000" cy="2400300"/>
          </a:xfrm>
          <a:prstGeom prst="rect">
            <a:avLst/>
          </a:prstGeom>
        </p:spPr>
      </p:pic>
    </p:spTree>
    <p:extLst>
      <p:ext uri="{BB962C8B-B14F-4D97-AF65-F5344CB8AC3E}">
        <p14:creationId xmlns:p14="http://schemas.microsoft.com/office/powerpoint/2010/main" xmlns="" val="4097712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11A71-E1B8-2F4A-87C2-7BD5EA26DE6A}"/>
              </a:ext>
            </a:extLst>
          </p:cNvPr>
          <p:cNvSpPr>
            <a:spLocks noGrp="1"/>
          </p:cNvSpPr>
          <p:nvPr>
            <p:ph type="ctrTitle"/>
          </p:nvPr>
        </p:nvSpPr>
        <p:spPr>
          <a:xfrm>
            <a:off x="100360" y="376011"/>
            <a:ext cx="11764537" cy="748734"/>
          </a:xfrm>
        </p:spPr>
        <p:txBody>
          <a:bodyPr>
            <a:noAutofit/>
          </a:bodyPr>
          <a:lstStyle/>
          <a:p>
            <a:pPr algn="ctr"/>
            <a:r>
              <a:rPr lang="en-US" sz="2400" dirty="0">
                <a:latin typeface="Arial" panose="020B0604020202020204" pitchFamily="34" charset="0"/>
                <a:cs typeface="Arial" panose="020B0604020202020204" pitchFamily="34" charset="0"/>
              </a:rPr>
              <a:t>Supporting Multicultural and Faith Communities to Prevent Family Violence</a:t>
            </a:r>
          </a:p>
        </p:txBody>
      </p:sp>
      <p:sp>
        <p:nvSpPr>
          <p:cNvPr id="3" name="Content Placeholder 2">
            <a:extLst>
              <a:ext uri="{FF2B5EF4-FFF2-40B4-BE49-F238E27FC236}">
                <a16:creationId xmlns:a16="http://schemas.microsoft.com/office/drawing/2014/main" xmlns="" id="{BF08A48F-F562-9C4F-9F79-1543B951E2FB}"/>
              </a:ext>
            </a:extLst>
          </p:cNvPr>
          <p:cNvSpPr>
            <a:spLocks noGrp="1"/>
          </p:cNvSpPr>
          <p:nvPr>
            <p:ph idx="1"/>
          </p:nvPr>
        </p:nvSpPr>
        <p:spPr>
          <a:xfrm>
            <a:off x="478971" y="1600199"/>
            <a:ext cx="10993627" cy="4881789"/>
          </a:xfrm>
        </p:spPr>
        <p:txBody>
          <a:bodyPr>
            <a:normAutofit/>
          </a:bodyPr>
          <a:lstStyle/>
          <a:p>
            <a:pPr marL="0" indent="0">
              <a:lnSpc>
                <a:spcPct val="150000"/>
              </a:lnSpc>
              <a:buNone/>
            </a:pPr>
            <a:r>
              <a:rPr lang="en-US" sz="2800" dirty="0">
                <a:solidFill>
                  <a:schemeClr val="tx1">
                    <a:lumMod val="65000"/>
                    <a:lumOff val="35000"/>
                  </a:schemeClr>
                </a:solidFill>
              </a:rPr>
              <a:t>The </a:t>
            </a:r>
            <a:r>
              <a:rPr lang="en-US" sz="2800" dirty="0" err="1">
                <a:solidFill>
                  <a:schemeClr val="tx1">
                    <a:lumMod val="65000"/>
                    <a:lumOff val="35000"/>
                  </a:schemeClr>
                </a:solidFill>
              </a:rPr>
              <a:t>Sneh</a:t>
            </a:r>
            <a:r>
              <a:rPr lang="en-US" sz="2800" dirty="0">
                <a:solidFill>
                  <a:schemeClr val="tx1">
                    <a:lumMod val="65000"/>
                    <a:lumOff val="35000"/>
                  </a:schemeClr>
                </a:solidFill>
              </a:rPr>
              <a:t> Theatre Project was funded through the Supporting Multicultural and Faith Communities to Prevent Family Violence: 2021 Grant Program under the DFFH  </a:t>
            </a:r>
          </a:p>
          <a:p>
            <a:pPr marL="0" indent="0">
              <a:lnSpc>
                <a:spcPct val="150000"/>
              </a:lnSpc>
              <a:buNone/>
            </a:pPr>
            <a:r>
              <a:rPr lang="en-US" sz="2800" dirty="0">
                <a:solidFill>
                  <a:schemeClr val="tx1">
                    <a:lumMod val="65000"/>
                    <a:lumOff val="35000"/>
                  </a:schemeClr>
                </a:solidFill>
              </a:rPr>
              <a:t> The Program will contribute to the </a:t>
            </a:r>
            <a:r>
              <a:rPr lang="en-US" sz="2800" b="1" dirty="0">
                <a:solidFill>
                  <a:schemeClr val="tx1">
                    <a:lumMod val="65000"/>
                    <a:lumOff val="35000"/>
                  </a:schemeClr>
                </a:solidFill>
              </a:rPr>
              <a:t>Victorian Government’s vision to create a Victoria free from violence</a:t>
            </a:r>
            <a:r>
              <a:rPr lang="en-US" sz="2800" dirty="0">
                <a:solidFill>
                  <a:schemeClr val="tx1">
                    <a:lumMod val="65000"/>
                    <a:lumOff val="35000"/>
                  </a:schemeClr>
                </a:solidFill>
              </a:rPr>
              <a:t> </a:t>
            </a:r>
          </a:p>
          <a:p>
            <a:pPr marL="0" indent="0">
              <a:lnSpc>
                <a:spcPct val="150000"/>
              </a:lnSpc>
              <a:buNone/>
            </a:pPr>
            <a:r>
              <a:rPr lang="en-US" sz="2800" dirty="0">
                <a:solidFill>
                  <a:schemeClr val="tx1">
                    <a:lumMod val="65000"/>
                    <a:lumOff val="35000"/>
                  </a:schemeClr>
                </a:solidFill>
              </a:rPr>
              <a:t> The program </a:t>
            </a:r>
            <a:r>
              <a:rPr lang="en-US" sz="2800" b="1" dirty="0">
                <a:solidFill>
                  <a:schemeClr val="tx1">
                    <a:lumMod val="65000"/>
                    <a:lumOff val="35000"/>
                  </a:schemeClr>
                </a:solidFill>
              </a:rPr>
              <a:t>uses </a:t>
            </a:r>
            <a:r>
              <a:rPr lang="en-US" sz="2800" b="1" i="1" dirty="0">
                <a:solidFill>
                  <a:schemeClr val="tx1">
                    <a:lumMod val="65000"/>
                    <a:lumOff val="35000"/>
                  </a:schemeClr>
                </a:solidFill>
              </a:rPr>
              <a:t>Change the Story: A Shared Framework </a:t>
            </a:r>
            <a:r>
              <a:rPr lang="en-US" sz="2800" i="1" dirty="0">
                <a:solidFill>
                  <a:schemeClr val="tx1">
                    <a:lumMod val="65000"/>
                    <a:lumOff val="35000"/>
                  </a:schemeClr>
                </a:solidFill>
              </a:rPr>
              <a:t> </a:t>
            </a:r>
            <a:r>
              <a:rPr lang="en-US" sz="2800" dirty="0">
                <a:solidFill>
                  <a:schemeClr val="tx1">
                    <a:lumMod val="65000"/>
                    <a:lumOff val="35000"/>
                  </a:schemeClr>
                </a:solidFill>
              </a:rPr>
              <a:t>as the knowledge base to guide the scope of prevention activity</a:t>
            </a:r>
          </a:p>
          <a:p>
            <a:endParaRPr lang="en-US" dirty="0"/>
          </a:p>
        </p:txBody>
      </p:sp>
    </p:spTree>
    <p:extLst>
      <p:ext uri="{BB962C8B-B14F-4D97-AF65-F5344CB8AC3E}">
        <p14:creationId xmlns:p14="http://schemas.microsoft.com/office/powerpoint/2010/main" xmlns="" val="3451465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04E91D-7A09-6B4E-B95B-81399FB72B54}"/>
              </a:ext>
            </a:extLst>
          </p:cNvPr>
          <p:cNvSpPr>
            <a:spLocks noGrp="1"/>
          </p:cNvSpPr>
          <p:nvPr>
            <p:ph type="ctrTitle"/>
          </p:nvPr>
        </p:nvSpPr>
        <p:spPr>
          <a:xfrm>
            <a:off x="838199" y="548464"/>
            <a:ext cx="5158840" cy="813206"/>
          </a:xfrm>
        </p:spPr>
        <p:txBody>
          <a:bodyPr vert="horz" lIns="91440" tIns="45720" rIns="91440" bIns="45720" rtlCol="0" anchor="ctr">
            <a:normAutofit/>
          </a:bodyPr>
          <a:lstStyle/>
          <a:p>
            <a:pPr defTabSz="914400" eaLnBrk="1" hangingPunct="1">
              <a:lnSpc>
                <a:spcPct val="90000"/>
              </a:lnSpc>
            </a:pPr>
            <a:r>
              <a:rPr lang="en-US" sz="3200" dirty="0">
                <a:effectLst/>
                <a:latin typeface="Arial" panose="020B0604020202020204" pitchFamily="34" charset="0"/>
                <a:ea typeface="Calibri" panose="020F0502020204030204" pitchFamily="34" charset="0"/>
                <a:cs typeface="Arial" panose="020B0604020202020204" pitchFamily="34" charset="0"/>
              </a:rPr>
              <a:t>SNEH Theatre Project </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21" name="Content Placeholder 8">
            <a:extLst>
              <a:ext uri="{FF2B5EF4-FFF2-40B4-BE49-F238E27FC236}">
                <a16:creationId xmlns:a16="http://schemas.microsoft.com/office/drawing/2014/main" xmlns="" id="{F1373EFB-13DD-31AD-2C7A-9AD586ADCBD5}"/>
              </a:ext>
            </a:extLst>
          </p:cNvPr>
          <p:cNvSpPr>
            <a:spLocks noGrp="1"/>
          </p:cNvSpPr>
          <p:nvPr>
            <p:ph idx="1"/>
          </p:nvPr>
        </p:nvSpPr>
        <p:spPr>
          <a:xfrm>
            <a:off x="5660571" y="707572"/>
            <a:ext cx="5938394" cy="5601964"/>
          </a:xfrm>
        </p:spPr>
        <p:txBody>
          <a:bodyPr vert="horz" lIns="91440" tIns="45720" rIns="91440" bIns="45720" rtlCol="0">
            <a:normAutofit/>
          </a:bodyPr>
          <a:lstStyle/>
          <a:p>
            <a:pPr marL="0" indent="0">
              <a:buNone/>
            </a:pPr>
            <a:r>
              <a:rPr lang="en-US" sz="24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rPr>
              <a:t>in partnership with the </a:t>
            </a:r>
            <a:r>
              <a:rPr lang="en-US" sz="2400" dirty="0" err="1">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rPr>
              <a:t>Oorja</a:t>
            </a:r>
            <a:r>
              <a:rPr lang="en-US" sz="24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rPr>
              <a:t> Foundation</a:t>
            </a:r>
            <a:endParaRPr lang="en-AU" sz="24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AU" sz="24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Film director and photography: Emma Macey-Storch</a:t>
            </a:r>
            <a:endParaRPr lang="en-AU" sz="28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Evaluation: </a:t>
            </a: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Approved by the Melbourne Clinic Research Ethics Committee</a:t>
            </a: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Funded by the Victorian Department of Families, Fairness and Housing under the ‘Supporting Multicultural and Faith Communities to Prevent Family Violence’ Grant Program</a:t>
            </a:r>
          </a:p>
          <a:p>
            <a:pPr marL="114300" indent="0" defTabSz="914400" eaLnBrk="1" hangingPunct="1">
              <a:lnSpc>
                <a:spcPct val="90000"/>
              </a:lnSpc>
              <a:buNone/>
            </a:pPr>
            <a:endParaRPr lang="en-GB" sz="14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xmlns="" id="{498B8FE0-7853-F24D-B61C-97D3EEC8F6DC}"/>
              </a:ext>
            </a:extLst>
          </p:cNvPr>
          <p:cNvPicPr/>
          <p:nvPr/>
        </p:nvPicPr>
        <p:blipFill>
          <a:blip r:embed="rId2" cstate="print"/>
          <a:srcRect l="-2889" t="-13794" r="-2833" b="-10354"/>
          <a:stretch>
            <a:fillRect/>
          </a:stretch>
        </p:blipFill>
        <p:spPr bwMode="auto">
          <a:xfrm>
            <a:off x="7878957" y="3175875"/>
            <a:ext cx="2386644" cy="520471"/>
          </a:xfrm>
          <a:prstGeom prst="rect">
            <a:avLst/>
          </a:prstGeom>
          <a:noFill/>
          <a:ln w="9525">
            <a:noFill/>
            <a:miter lim="800000"/>
            <a:headEnd/>
            <a:tailEnd/>
          </a:ln>
        </p:spPr>
      </p:pic>
      <p:pic>
        <p:nvPicPr>
          <p:cNvPr id="3" name="Picture 2">
            <a:extLst>
              <a:ext uri="{FF2B5EF4-FFF2-40B4-BE49-F238E27FC236}">
                <a16:creationId xmlns:a16="http://schemas.microsoft.com/office/drawing/2014/main" xmlns="" id="{8656E35D-8A79-D64D-53DA-942232275985}"/>
              </a:ext>
            </a:extLst>
          </p:cNvPr>
          <p:cNvPicPr>
            <a:picLocks noChangeAspect="1"/>
          </p:cNvPicPr>
          <p:nvPr/>
        </p:nvPicPr>
        <p:blipFill>
          <a:blip r:embed="rId3" cstate="print"/>
          <a:stretch>
            <a:fillRect/>
          </a:stretch>
        </p:blipFill>
        <p:spPr>
          <a:xfrm>
            <a:off x="593034" y="1459488"/>
            <a:ext cx="2966595" cy="1153084"/>
          </a:xfrm>
          <a:prstGeom prst="rect">
            <a:avLst/>
          </a:prstGeom>
        </p:spPr>
      </p:pic>
      <p:pic>
        <p:nvPicPr>
          <p:cNvPr id="5" name="Picture 4">
            <a:extLst>
              <a:ext uri="{FF2B5EF4-FFF2-40B4-BE49-F238E27FC236}">
                <a16:creationId xmlns:a16="http://schemas.microsoft.com/office/drawing/2014/main" xmlns="" id="{C609233C-2A11-5272-97EC-EA82653AFC91}"/>
              </a:ext>
            </a:extLst>
          </p:cNvPr>
          <p:cNvPicPr>
            <a:picLocks noChangeAspect="1"/>
          </p:cNvPicPr>
          <p:nvPr/>
        </p:nvPicPr>
        <p:blipFill>
          <a:blip r:embed="rId4" cstate="print"/>
          <a:stretch>
            <a:fillRect/>
          </a:stretch>
        </p:blipFill>
        <p:spPr>
          <a:xfrm>
            <a:off x="413419" y="4593771"/>
            <a:ext cx="3325823" cy="2020565"/>
          </a:xfrm>
          <a:prstGeom prst="rect">
            <a:avLst/>
          </a:prstGeom>
        </p:spPr>
      </p:pic>
    </p:spTree>
    <p:extLst>
      <p:ext uri="{BB962C8B-B14F-4D97-AF65-F5344CB8AC3E}">
        <p14:creationId xmlns:p14="http://schemas.microsoft.com/office/powerpoint/2010/main" xmlns="" val="2792685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E0CE7-6A1E-450B-B722-A114C184F4E6}"/>
              </a:ext>
            </a:extLst>
          </p:cNvPr>
          <p:cNvSpPr>
            <a:spLocks noGrp="1"/>
          </p:cNvSpPr>
          <p:nvPr>
            <p:ph type="title"/>
          </p:nvPr>
        </p:nvSpPr>
        <p:spPr>
          <a:xfrm>
            <a:off x="777242" y="365126"/>
            <a:ext cx="10637518" cy="660110"/>
          </a:xfrm>
        </p:spPr>
        <p:txBody>
          <a:bodyPr>
            <a:normAutofit fontScale="90000"/>
          </a:bodyPr>
          <a:lstStyle/>
          <a:p>
            <a:r>
              <a:rPr lang="en-AU" sz="4400" dirty="0">
                <a:latin typeface="Arial" panose="020B0604020202020204" pitchFamily="34" charset="0"/>
                <a:cs typeface="Arial" panose="020B0604020202020204" pitchFamily="34" charset="0"/>
              </a:rPr>
              <a:t>Why Community Participatory Theatre?</a:t>
            </a:r>
          </a:p>
        </p:txBody>
      </p:sp>
      <p:sp>
        <p:nvSpPr>
          <p:cNvPr id="3" name="Content Placeholder 2">
            <a:extLst>
              <a:ext uri="{FF2B5EF4-FFF2-40B4-BE49-F238E27FC236}">
                <a16:creationId xmlns:a16="http://schemas.microsoft.com/office/drawing/2014/main" xmlns="" id="{2562D7ED-0C3D-6600-532D-92F5A578B26E}"/>
              </a:ext>
            </a:extLst>
          </p:cNvPr>
          <p:cNvSpPr>
            <a:spLocks noGrp="1"/>
          </p:cNvSpPr>
          <p:nvPr>
            <p:ph idx="1"/>
          </p:nvPr>
        </p:nvSpPr>
        <p:spPr>
          <a:xfrm>
            <a:off x="546409" y="1482436"/>
            <a:ext cx="11363093" cy="5010439"/>
          </a:xfrm>
        </p:spPr>
        <p:txBody>
          <a:bodyPr>
            <a:normAutofit lnSpcReduction="10000"/>
          </a:bodyPr>
          <a:lstStyle/>
          <a:p>
            <a:r>
              <a:rPr lang="en-US" sz="2600" dirty="0">
                <a:latin typeface="Arial" panose="020B0604020202020204" pitchFamily="34" charset="0"/>
                <a:cs typeface="Arial" panose="020B0604020202020204" pitchFamily="34" charset="0"/>
              </a:rPr>
              <a:t>Based on Forum Theatre, perfected by Augusto Boal (Boal, 1979)</a:t>
            </a:r>
          </a:p>
          <a:p>
            <a:pPr marL="0" indent="0">
              <a:buNone/>
            </a:pPr>
            <a:r>
              <a:rPr lang="en-US" sz="2600" dirty="0">
                <a:latin typeface="Arial" panose="020B0604020202020204" pitchFamily="34" charset="0"/>
                <a:cs typeface="Arial" panose="020B0604020202020204" pitchFamily="34" charset="0"/>
              </a:rPr>
              <a:t> </a:t>
            </a:r>
          </a:p>
          <a:p>
            <a:r>
              <a:rPr lang="en-US" sz="2600" dirty="0">
                <a:latin typeface="Arial" panose="020B0604020202020204" pitchFamily="34" charset="0"/>
                <a:cs typeface="Arial" panose="020B0604020202020204" pitchFamily="34" charset="0"/>
              </a:rPr>
              <a:t>This approach uses CULTURE AS STRENGTH</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Working with community and society it is crucial to improve strategies to address issues of social health, moving the locus of control from external agencies to the people who are directly experiencing it. </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By bringing the stories of </a:t>
            </a:r>
            <a:r>
              <a:rPr lang="en-US" sz="2600" dirty="0" err="1">
                <a:latin typeface="Arial" panose="020B0604020202020204" pitchFamily="34" charset="0"/>
                <a:cs typeface="Arial" panose="020B0604020202020204" pitchFamily="34" charset="0"/>
              </a:rPr>
              <a:t>marginalised</a:t>
            </a:r>
            <a:r>
              <a:rPr lang="en-US" sz="2600" dirty="0">
                <a:latin typeface="Arial" panose="020B0604020202020204" pitchFamily="34" charset="0"/>
                <a:cs typeface="Arial" panose="020B0604020202020204" pitchFamily="34" charset="0"/>
              </a:rPr>
              <a:t> people on stage, theatre offers a rare opportunity to people on the fringe to be in the </a:t>
            </a:r>
            <a:r>
              <a:rPr lang="en-US" sz="2600" dirty="0" err="1">
                <a:latin typeface="Arial" panose="020B0604020202020204" pitchFamily="34" charset="0"/>
                <a:cs typeface="Arial" panose="020B0604020202020204" pitchFamily="34" charset="0"/>
              </a:rPr>
              <a:t>centre</a:t>
            </a:r>
            <a:r>
              <a:rPr lang="en-US" sz="2600" dirty="0">
                <a:latin typeface="Arial" panose="020B0604020202020204" pitchFamily="34" charset="0"/>
                <a:cs typeface="Arial" panose="020B0604020202020204" pitchFamily="34" charset="0"/>
              </a:rPr>
              <a:t> where, being the experts of their own lives, they can be engaged in a dialogue with the audience to discover and explore collectively how to deal with their own problems. </a:t>
            </a:r>
            <a:endParaRPr lang="en-A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14189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E0CE7-6A1E-450B-B722-A114C184F4E6}"/>
              </a:ext>
            </a:extLst>
          </p:cNvPr>
          <p:cNvSpPr>
            <a:spLocks noGrp="1"/>
          </p:cNvSpPr>
          <p:nvPr>
            <p:ph type="title"/>
          </p:nvPr>
        </p:nvSpPr>
        <p:spPr/>
        <p:txBody>
          <a:bodyPr>
            <a:normAutofit fontScale="90000"/>
          </a:bodyPr>
          <a:lstStyle/>
          <a:p>
            <a:r>
              <a:rPr lang="en-AU" dirty="0"/>
              <a:t>WHY COMMUNITY PARTCIPATORY THEATRE ? </a:t>
            </a:r>
          </a:p>
        </p:txBody>
      </p:sp>
      <p:sp>
        <p:nvSpPr>
          <p:cNvPr id="3" name="Content Placeholder 2">
            <a:extLst>
              <a:ext uri="{FF2B5EF4-FFF2-40B4-BE49-F238E27FC236}">
                <a16:creationId xmlns:a16="http://schemas.microsoft.com/office/drawing/2014/main" xmlns="" id="{2562D7ED-0C3D-6600-532D-92F5A578B26E}"/>
              </a:ext>
            </a:extLst>
          </p:cNvPr>
          <p:cNvSpPr>
            <a:spLocks noGrp="1"/>
          </p:cNvSpPr>
          <p:nvPr>
            <p:ph idx="1"/>
          </p:nvPr>
        </p:nvSpPr>
        <p:spPr/>
        <p:txBody>
          <a:bodyPr>
            <a:normAutofit lnSpcReduction="10000"/>
          </a:bodyPr>
          <a:lstStyle/>
          <a:p>
            <a:r>
              <a:rPr lang="en-US" sz="2800" dirty="0" err="1"/>
              <a:t>Baesd</a:t>
            </a:r>
            <a:r>
              <a:rPr lang="en-US" sz="2800" dirty="0"/>
              <a:t> on Forum Theatre invented by perfected by Augusto Boal(Boal, 1979).  </a:t>
            </a:r>
          </a:p>
          <a:p>
            <a:r>
              <a:rPr lang="en-US" sz="2800" dirty="0"/>
              <a:t>USING CULTURE AS STRENGTH</a:t>
            </a:r>
          </a:p>
          <a:p>
            <a:r>
              <a:rPr lang="en-US" sz="2800" dirty="0"/>
              <a:t> Working with community and society it is crucial to improve strategies to address issues of social health, moving the locus of control from external agencies to the people who are directly experiencing it. </a:t>
            </a:r>
          </a:p>
          <a:p>
            <a:r>
              <a:rPr lang="en-US" sz="2800" dirty="0"/>
              <a:t>Theatre by bringing the stories of marginalized people on stage  offers a rare opportunity to people on the fringe to be in the center  where, being the experts of their own lives, they can be engaged in a dialogue with the audience to discover and explore collectively how to deal with their own problems. </a:t>
            </a:r>
            <a:endParaRPr lang="en-AU" sz="2800" dirty="0"/>
          </a:p>
        </p:txBody>
      </p:sp>
    </p:spTree>
    <p:extLst>
      <p:ext uri="{BB962C8B-B14F-4D97-AF65-F5344CB8AC3E}">
        <p14:creationId xmlns:p14="http://schemas.microsoft.com/office/powerpoint/2010/main" xmlns="" val="921631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12573-819D-1E35-3866-5CA528AA54BF}"/>
              </a:ext>
            </a:extLst>
          </p:cNvPr>
          <p:cNvSpPr>
            <a:spLocks noGrp="1"/>
          </p:cNvSpPr>
          <p:nvPr>
            <p:ph type="title"/>
          </p:nvPr>
        </p:nvSpPr>
        <p:spPr/>
        <p:txBody>
          <a:bodyPr>
            <a:normAutofit fontScale="90000"/>
          </a:bodyPr>
          <a:lstStyle/>
          <a:p>
            <a:r>
              <a:rPr lang="en-US" dirty="0"/>
              <a:t>CP Theatre gives the audience a part in the dramatic action</a:t>
            </a:r>
            <a:endParaRPr lang="en-AU" dirty="0"/>
          </a:p>
        </p:txBody>
      </p:sp>
      <p:sp>
        <p:nvSpPr>
          <p:cNvPr id="3" name="Content Placeholder 2">
            <a:extLst>
              <a:ext uri="{FF2B5EF4-FFF2-40B4-BE49-F238E27FC236}">
                <a16:creationId xmlns:a16="http://schemas.microsoft.com/office/drawing/2014/main" xmlns="" id="{31D79046-1000-1792-16BA-7A7BAA2AC620}"/>
              </a:ext>
            </a:extLst>
          </p:cNvPr>
          <p:cNvSpPr>
            <a:spLocks noGrp="1"/>
          </p:cNvSpPr>
          <p:nvPr>
            <p:ph idx="1"/>
          </p:nvPr>
        </p:nvSpPr>
        <p:spPr/>
        <p:txBody>
          <a:bodyPr>
            <a:normAutofit/>
          </a:bodyPr>
          <a:lstStyle/>
          <a:p>
            <a:r>
              <a:rPr lang="en-US" sz="2400" dirty="0"/>
              <a:t>The community of participants creates and acts out a symbolic representation in which they witness their struggle and highlight the forms of oppressive conflicts within society. </a:t>
            </a:r>
          </a:p>
          <a:p>
            <a:endParaRPr lang="en-US" sz="2400" dirty="0"/>
          </a:p>
          <a:p>
            <a:r>
              <a:rPr lang="en-US" sz="2400" dirty="0"/>
              <a:t>The scenario runs once and is subsequently enacted again, encouraging the audience to stop the action and change the dramatic action replacing a character on the stage. </a:t>
            </a:r>
          </a:p>
          <a:p>
            <a:endParaRPr lang="en-US" sz="2400" dirty="0"/>
          </a:p>
          <a:p>
            <a:r>
              <a:rPr lang="en-US" sz="2400" dirty="0"/>
              <a:t>Discussion is promoted by the facilitator, with the aim to create a deeper understanding of the scenario and gain a critical awareness about cultural assumptions, beliefs and values. And acting </a:t>
            </a:r>
            <a:r>
              <a:rPr lang="en-US" sz="2400" dirty="0" err="1"/>
              <a:t>ut</a:t>
            </a:r>
            <a:r>
              <a:rPr lang="en-US" sz="2400" dirty="0"/>
              <a:t> potentially helpful alternatives </a:t>
            </a:r>
            <a:endParaRPr lang="en-AU" sz="2400" dirty="0"/>
          </a:p>
        </p:txBody>
      </p:sp>
    </p:spTree>
    <p:extLst>
      <p:ext uri="{BB962C8B-B14F-4D97-AF65-F5344CB8AC3E}">
        <p14:creationId xmlns:p14="http://schemas.microsoft.com/office/powerpoint/2010/main" xmlns="" val="4145015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4B1C3-BC5E-F440-818D-CFFD24F28D0A}"/>
              </a:ext>
            </a:extLst>
          </p:cNvPr>
          <p:cNvSpPr>
            <a:spLocks noGrp="1"/>
          </p:cNvSpPr>
          <p:nvPr>
            <p:ph type="ctrTitle"/>
          </p:nvPr>
        </p:nvSpPr>
        <p:spPr>
          <a:xfrm>
            <a:off x="711200" y="228599"/>
            <a:ext cx="10769600" cy="725557"/>
          </a:xfrm>
        </p:spPr>
        <p:txBody>
          <a:bodyPr/>
          <a:lstStyle/>
          <a:p>
            <a:r>
              <a:rPr lang="en-US" sz="3200" dirty="0">
                <a:solidFill>
                  <a:schemeClr val="accent1"/>
                </a:solidFill>
                <a:latin typeface="Arial" panose="020B0604020202020204" pitchFamily="34" charset="0"/>
                <a:ea typeface="Calibri" panose="020F0502020204030204" pitchFamily="34" charset="0"/>
                <a:cs typeface="Arial" panose="020B0604020202020204" pitchFamily="34" charset="0"/>
              </a:rPr>
              <a:t>Creating the foundation of </a:t>
            </a:r>
            <a:r>
              <a:rPr lang="en-US" sz="3200" dirty="0" err="1">
                <a:solidFill>
                  <a:schemeClr val="accent1"/>
                </a:solidFill>
                <a:latin typeface="Arial" panose="020B0604020202020204" pitchFamily="34" charset="0"/>
                <a:ea typeface="Calibri" panose="020F0502020204030204" pitchFamily="34" charset="0"/>
                <a:cs typeface="Arial" panose="020B0604020202020204" pitchFamily="34" charset="0"/>
              </a:rPr>
              <a:t>Sneh</a:t>
            </a:r>
            <a:r>
              <a:rPr lang="en-US" sz="3200" dirty="0">
                <a:solidFill>
                  <a:schemeClr val="accent1"/>
                </a:solidFill>
                <a:latin typeface="Arial" panose="020B0604020202020204" pitchFamily="34" charset="0"/>
                <a:ea typeface="Calibri" panose="020F0502020204030204" pitchFamily="34" charset="0"/>
                <a:cs typeface="Arial" panose="020B0604020202020204" pitchFamily="34" charset="0"/>
              </a:rPr>
              <a:t> Theatre </a:t>
            </a:r>
            <a:r>
              <a:rPr lang="en-US"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solidFill>
                <a:schemeClr val="accent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xmlns="" id="{79116628-52D2-194A-BA34-D2E8FF8E4D0D}"/>
              </a:ext>
            </a:extLst>
          </p:cNvPr>
          <p:cNvSpPr>
            <a:spLocks noGrp="1"/>
          </p:cNvSpPr>
          <p:nvPr>
            <p:ph type="subTitle" idx="1"/>
          </p:nvPr>
        </p:nvSpPr>
        <p:spPr>
          <a:xfrm>
            <a:off x="711200" y="1142999"/>
            <a:ext cx="10769600" cy="5128591"/>
          </a:xfrm>
        </p:spPr>
        <p:txBody>
          <a:bodyPr>
            <a:normAutofit lnSpcReduction="10000"/>
          </a:bodyPr>
          <a:lstStyle/>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The project first researched and explored the community’s understandings around gender norms, gender equality, and </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and domestic violence</a:t>
            </a:r>
            <a:endPar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Two focus groups were conducted with community members </a:t>
            </a:r>
          </a:p>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26 Indian community members participated </a:t>
            </a:r>
          </a:p>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K</a:t>
            </a: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ey issues identified by the community included:</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D</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owry abuse</a:t>
            </a:r>
          </a:p>
          <a:p>
            <a:pPr marL="1257300" lvl="2" indent="-342900" algn="l">
              <a:lnSpc>
                <a:spcPct val="150000"/>
              </a:lnSpc>
              <a:buClr>
                <a:schemeClr val="accent5"/>
              </a:buClr>
              <a:buFontTx/>
              <a:buChar char="-"/>
            </a:pP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dynamics</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Migration issues and vulnerabilities</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I</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mpacts of not seeking help</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G</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endered drivers of violence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90411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DCB99-6E28-2540-8AFB-6A81631F3A56}"/>
              </a:ext>
            </a:extLst>
          </p:cNvPr>
          <p:cNvSpPr>
            <a:spLocks noGrp="1"/>
          </p:cNvSpPr>
          <p:nvPr>
            <p:ph type="ctrTitle"/>
          </p:nvPr>
        </p:nvSpPr>
        <p:spPr>
          <a:xfrm>
            <a:off x="6472720" y="143017"/>
            <a:ext cx="5521131" cy="750836"/>
          </a:xfrm>
        </p:spPr>
        <p:txBody>
          <a:bodyPr vert="horz" lIns="91440" tIns="45720" rIns="91440" bIns="45720" rtlCol="0" anchor="ctr">
            <a:norm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Development and rehearsals </a:t>
            </a:r>
          </a:p>
        </p:txBody>
      </p:sp>
      <p:sp>
        <p:nvSpPr>
          <p:cNvPr id="13" name="Content Placeholder 12">
            <a:extLst>
              <a:ext uri="{FF2B5EF4-FFF2-40B4-BE49-F238E27FC236}">
                <a16:creationId xmlns:a16="http://schemas.microsoft.com/office/drawing/2014/main" xmlns="" id="{5CAE68F1-128B-0639-EB01-1BBED445C5CF}"/>
              </a:ext>
            </a:extLst>
          </p:cNvPr>
          <p:cNvSpPr>
            <a:spLocks noGrp="1"/>
          </p:cNvSpPr>
          <p:nvPr>
            <p:ph idx="1"/>
          </p:nvPr>
        </p:nvSpPr>
        <p:spPr>
          <a:xfrm>
            <a:off x="6373696" y="1243173"/>
            <a:ext cx="5702347" cy="5471811"/>
          </a:xfrm>
        </p:spPr>
        <p:txBody>
          <a:bodyPr vert="horz" lIns="91440" tIns="45720" rIns="91440" bIns="45720" rtlCol="0">
            <a:normAutofit fontScale="92500" lnSpcReduction="10000"/>
          </a:bodyPr>
          <a:lstStyle/>
          <a:p>
            <a:pPr marL="457200" defTabSz="914400" eaLnBrk="1" hangingPunct="1">
              <a:lnSpc>
                <a:spcPct val="150000"/>
              </a:lnSpc>
              <a:buClr>
                <a:schemeClr val="accent5"/>
              </a:buClr>
              <a:buFont typeface="Wingdings" pitchFamily="2" charset="2"/>
              <a:buChar char="v"/>
            </a:pPr>
            <a:r>
              <a:rPr lang="en-US" sz="2000" b="1"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16 volunteer members </a:t>
            </a: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of the Indian community, together with members of the project team explore themes related to FDV, gender norms, stereotypes and help-seeking</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Workshops and rehearsals were run over months, both face to face and online</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The workshops dived deep into the themes around early intervention and primary prevention</a:t>
            </a:r>
          </a:p>
          <a:p>
            <a:pPr marL="457200" defTabSz="914400" eaLnBrk="1" hangingPunct="1">
              <a:lnSpc>
                <a:spcPct val="150000"/>
              </a:lnSpc>
              <a:buClr>
                <a:schemeClr val="accent5"/>
              </a:buClr>
              <a:buFont typeface="Wingdings" pitchFamily="2" charset="2"/>
              <a:buChar char="v"/>
            </a:pPr>
            <a:r>
              <a:rPr lang="en-GB" sz="2000" dirty="0">
                <a:latin typeface="Arial" panose="020B0604020202020204" pitchFamily="34" charset="0"/>
                <a:ea typeface="Helvetica Neue" panose="02000503000000020004" pitchFamily="2" charset="0"/>
                <a:cs typeface="Arial" panose="020B0604020202020204" pitchFamily="34" charset="0"/>
              </a:rPr>
              <a:t>The </a:t>
            </a:r>
            <a:r>
              <a:rPr lang="en-GB" dirty="0">
                <a:latin typeface="Arial" panose="020B0604020202020204" pitchFamily="34" charset="0"/>
                <a:ea typeface="Helvetica Neue" panose="02000503000000020004" pitchFamily="2" charset="0"/>
                <a:cs typeface="Arial" panose="020B0604020202020204" pitchFamily="34" charset="0"/>
              </a:rPr>
              <a:t>purpose of the workshops was to </a:t>
            </a:r>
            <a:r>
              <a:rPr lang="en-GB" sz="2000" dirty="0">
                <a:latin typeface="Arial" panose="020B0604020202020204" pitchFamily="34" charset="0"/>
                <a:ea typeface="Helvetica Neue" panose="02000503000000020004" pitchFamily="2" charset="0"/>
                <a:cs typeface="Arial" panose="020B0604020202020204" pitchFamily="34" charset="0"/>
              </a:rPr>
              <a:t>build </a:t>
            </a:r>
            <a:r>
              <a:rPr lang="en-GB" sz="2000" dirty="0">
                <a:effectLst/>
                <a:latin typeface="Arial" panose="020B0604020202020204" pitchFamily="34" charset="0"/>
                <a:ea typeface="Helvetica Neue" panose="02000503000000020004" pitchFamily="2" charset="0"/>
                <a:cs typeface="Arial" panose="020B0604020202020204" pitchFamily="34" charset="0"/>
              </a:rPr>
              <a:t>a trusting theatre ensemble from volunteer participants</a:t>
            </a:r>
            <a:endPar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a:p>
            <a:pPr indent="-228600" defTabSz="914400" eaLnBrk="1" hangingPunct="1">
              <a:lnSpc>
                <a:spcPct val="90000"/>
              </a:lnSpc>
              <a:buFont typeface="Arial" panose="020B0604020202020204" pitchFamily="34" charset="0"/>
              <a:buChar char="•"/>
            </a:pPr>
            <a:endPar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6" name="Content Placeholder 5" descr="A picture containing person, indoor, music, people&#10;&#10;Description automatically generated">
            <a:extLst>
              <a:ext uri="{FF2B5EF4-FFF2-40B4-BE49-F238E27FC236}">
                <a16:creationId xmlns:a16="http://schemas.microsoft.com/office/drawing/2014/main" xmlns="" id="{5E0BB113-7F54-C348-BE39-0B85AB2FFAF0}"/>
              </a:ext>
            </a:extLst>
          </p:cNvPr>
          <p:cNvPicPr>
            <a:picLocks noChangeAspect="1"/>
          </p:cNvPicPr>
          <p:nvPr/>
        </p:nvPicPr>
        <p:blipFill rotWithShape="1">
          <a:blip r:embed="rId2" cstate="print"/>
          <a:srcRect l="37813" r="19017" b="2"/>
          <a:stretch/>
        </p:blipFill>
        <p:spPr>
          <a:xfrm>
            <a:off x="20" y="10"/>
            <a:ext cx="3003103" cy="3912881"/>
          </a:xfrm>
          <a:prstGeom prst="rect">
            <a:avLst/>
          </a:prstGeom>
        </p:spPr>
      </p:pic>
      <p:pic>
        <p:nvPicPr>
          <p:cNvPr id="7" name="Picture 6" descr="A group of people looking at papers&#10;&#10;Description automatically generated with medium confidence">
            <a:extLst>
              <a:ext uri="{FF2B5EF4-FFF2-40B4-BE49-F238E27FC236}">
                <a16:creationId xmlns:a16="http://schemas.microsoft.com/office/drawing/2014/main" xmlns="" id="{CF4B93ED-26CB-D34A-90E2-B8B3134CA0A5}"/>
              </a:ext>
            </a:extLst>
          </p:cNvPr>
          <p:cNvPicPr>
            <a:picLocks noChangeAspect="1"/>
          </p:cNvPicPr>
          <p:nvPr/>
        </p:nvPicPr>
        <p:blipFill rotWithShape="1">
          <a:blip r:embed="rId3" cstate="print"/>
          <a:srcRect l="4057" r="19627" b="-5"/>
          <a:stretch/>
        </p:blipFill>
        <p:spPr>
          <a:xfrm>
            <a:off x="3180257" y="10"/>
            <a:ext cx="3016307" cy="2223328"/>
          </a:xfrm>
          <a:prstGeom prst="rect">
            <a:avLst/>
          </a:prstGeom>
        </p:spPr>
      </p:pic>
      <p:pic>
        <p:nvPicPr>
          <p:cNvPr id="5" name="Content Placeholder 4" descr="A group of people standing on a stage&#10;&#10;Description automatically generated with medium confidence">
            <a:extLst>
              <a:ext uri="{FF2B5EF4-FFF2-40B4-BE49-F238E27FC236}">
                <a16:creationId xmlns:a16="http://schemas.microsoft.com/office/drawing/2014/main" xmlns="" id="{C36F6621-734D-294A-A2F0-5C7F037EBF70}"/>
              </a:ext>
            </a:extLst>
          </p:cNvPr>
          <p:cNvPicPr>
            <a:picLocks noChangeAspect="1"/>
          </p:cNvPicPr>
          <p:nvPr/>
        </p:nvPicPr>
        <p:blipFill rotWithShape="1">
          <a:blip r:embed="rId4" cstate="print"/>
          <a:srcRect l="23696" r="15767" b="1"/>
          <a:stretch/>
        </p:blipFill>
        <p:spPr>
          <a:xfrm>
            <a:off x="-1" y="4079988"/>
            <a:ext cx="3003123" cy="2778013"/>
          </a:xfrm>
          <a:prstGeom prst="rect">
            <a:avLst/>
          </a:prstGeom>
        </p:spPr>
      </p:pic>
      <p:pic>
        <p:nvPicPr>
          <p:cNvPr id="4" name="Picture 3" descr="A person writing on a piece of paper&#10;&#10;Description automatically generated">
            <a:extLst>
              <a:ext uri="{FF2B5EF4-FFF2-40B4-BE49-F238E27FC236}">
                <a16:creationId xmlns:a16="http://schemas.microsoft.com/office/drawing/2014/main" xmlns="" id="{F3D145E5-0A81-7947-BD93-13BB47487DB2}"/>
              </a:ext>
            </a:extLst>
          </p:cNvPr>
          <p:cNvPicPr>
            <a:picLocks noChangeAspect="1"/>
          </p:cNvPicPr>
          <p:nvPr/>
        </p:nvPicPr>
        <p:blipFill rotWithShape="1">
          <a:blip r:embed="rId5" cstate="print"/>
          <a:srcRect l="2108" r="15344" b="2"/>
          <a:stretch/>
        </p:blipFill>
        <p:spPr>
          <a:xfrm>
            <a:off x="3180256" y="2395057"/>
            <a:ext cx="3016307" cy="2055326"/>
          </a:xfrm>
          <a:prstGeom prst="rect">
            <a:avLst/>
          </a:prstGeom>
        </p:spPr>
      </p:pic>
      <p:pic>
        <p:nvPicPr>
          <p:cNvPr id="25" name="Content Placeholder 8" descr="A picture containing person, indoor, wall, floor&#10;&#10;Description automatically generated">
            <a:extLst>
              <a:ext uri="{FF2B5EF4-FFF2-40B4-BE49-F238E27FC236}">
                <a16:creationId xmlns:a16="http://schemas.microsoft.com/office/drawing/2014/main" xmlns="" id="{6EF31010-855F-5A41-B2E7-AA944DC9FC72}"/>
              </a:ext>
            </a:extLst>
          </p:cNvPr>
          <p:cNvPicPr>
            <a:picLocks noChangeAspect="1"/>
          </p:cNvPicPr>
          <p:nvPr/>
        </p:nvPicPr>
        <p:blipFill rotWithShape="1">
          <a:blip r:embed="rId6" cstate="print"/>
          <a:srcRect l="23873" r="4" b="4"/>
          <a:stretch/>
        </p:blipFill>
        <p:spPr>
          <a:xfrm>
            <a:off x="3180257" y="4629236"/>
            <a:ext cx="3016307" cy="2228765"/>
          </a:xfrm>
          <a:prstGeom prst="rect">
            <a:avLst/>
          </a:prstGeom>
        </p:spPr>
      </p:pic>
    </p:spTree>
    <p:extLst>
      <p:ext uri="{BB962C8B-B14F-4D97-AF65-F5344CB8AC3E}">
        <p14:creationId xmlns:p14="http://schemas.microsoft.com/office/powerpoint/2010/main" xmlns="" val="2402110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A30AC7-38D6-C24D-9EC2-186C85DD0A7E}"/>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xmlns="" id="{49262885-72CF-9C4D-8EAA-31D6857D2F5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xmlns="" id="{0EF42CF1-F761-5F4A-813E-2DBCC543D15C}"/>
              </a:ext>
            </a:extLst>
          </p:cNvPr>
          <p:cNvSpPr>
            <a:spLocks noGrp="1"/>
          </p:cNvSpPr>
          <p:nvPr>
            <p:ph sz="half" idx="2"/>
          </p:nvPr>
        </p:nvSpPr>
        <p:spPr/>
        <p:txBody>
          <a:bodyPr/>
          <a:lstStyle/>
          <a:p>
            <a:endParaRPr lang="en-US"/>
          </a:p>
        </p:txBody>
      </p:sp>
      <p:pic>
        <p:nvPicPr>
          <p:cNvPr id="5" name="Content Placeholder 4" descr="A person speaking in front of a group of people&#10;&#10;Description automatically generated with medium confidence">
            <a:extLst>
              <a:ext uri="{FF2B5EF4-FFF2-40B4-BE49-F238E27FC236}">
                <a16:creationId xmlns:a16="http://schemas.microsoft.com/office/drawing/2014/main" xmlns="" id="{AA560743-3A58-2443-B987-1CB876D1B022}"/>
              </a:ext>
            </a:extLst>
          </p:cNvPr>
          <p:cNvPicPr>
            <a:picLocks noChangeAspect="1"/>
          </p:cNvPicPr>
          <p:nvPr/>
        </p:nvPicPr>
        <p:blipFill rotWithShape="1">
          <a:blip r:embed="rId2" cstate="print"/>
          <a:srcRect r="9091" b="9091"/>
          <a:stretch/>
        </p:blipFill>
        <p:spPr>
          <a:xfrm>
            <a:off x="20" y="10"/>
            <a:ext cx="12191980" cy="6857990"/>
          </a:xfrm>
          <a:prstGeom prst="rect">
            <a:avLst/>
          </a:prstGeom>
        </p:spPr>
      </p:pic>
      <p:sp>
        <p:nvSpPr>
          <p:cNvPr id="7" name="TextBox 6">
            <a:extLst>
              <a:ext uri="{FF2B5EF4-FFF2-40B4-BE49-F238E27FC236}">
                <a16:creationId xmlns:a16="http://schemas.microsoft.com/office/drawing/2014/main" xmlns="" id="{E4CF34E5-F357-9D4D-B8BB-CFB596E4A36B}"/>
              </a:ext>
            </a:extLst>
          </p:cNvPr>
          <p:cNvSpPr txBox="1"/>
          <p:nvPr/>
        </p:nvSpPr>
        <p:spPr>
          <a:xfrm>
            <a:off x="8259416" y="0"/>
            <a:ext cx="3940767" cy="3359061"/>
          </a:xfrm>
          <a:prstGeom prst="rect">
            <a:avLst/>
          </a:prstGeom>
          <a:noFill/>
        </p:spPr>
        <p:txBody>
          <a:bodyPr wrap="square">
            <a:spAutoFit/>
          </a:bodyPr>
          <a:lstStyle/>
          <a:p>
            <a:pPr marL="114300" lvl="0" defTabSz="914400" eaLnBrk="1" hangingPunct="1">
              <a:lnSpc>
                <a:spcPct val="150000"/>
              </a:lnSpc>
              <a:buClr>
                <a:schemeClr val="accent5"/>
              </a:buClr>
            </a:pPr>
            <a:r>
              <a:rPr lang="en-US" sz="2400" dirty="0">
                <a:solidFill>
                  <a:schemeClr val="bg1"/>
                </a:solidFill>
              </a:rPr>
              <a:t>L</a:t>
            </a:r>
            <a:r>
              <a:rPr lang="en-US" sz="2400" dirty="0">
                <a:solidFill>
                  <a:schemeClr val="bg1"/>
                </a:solidFill>
                <a:effectLst/>
              </a:rPr>
              <a:t>ed by the Theatre Director, and cultural consultants, the group developed and created working scenarios from community and participants’ stories</a:t>
            </a:r>
          </a:p>
        </p:txBody>
      </p:sp>
    </p:spTree>
    <p:extLst>
      <p:ext uri="{BB962C8B-B14F-4D97-AF65-F5344CB8AC3E}">
        <p14:creationId xmlns:p14="http://schemas.microsoft.com/office/powerpoint/2010/main" xmlns="" val="3101973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77F916-C928-6E0E-BF62-6A71A0AEEE96}"/>
              </a:ext>
            </a:extLst>
          </p:cNvPr>
          <p:cNvSpPr>
            <a:spLocks noGrp="1"/>
          </p:cNvSpPr>
          <p:nvPr>
            <p:ph type="title"/>
          </p:nvPr>
        </p:nvSpPr>
        <p:spPr>
          <a:xfrm>
            <a:off x="777242" y="365125"/>
            <a:ext cx="10831662" cy="1325563"/>
          </a:xfrm>
        </p:spPr>
        <p:txBody>
          <a:bodyPr>
            <a:noAutofit/>
          </a:bodyPr>
          <a:lstStyle/>
          <a:p>
            <a:r>
              <a:rPr lang="en-GB" sz="4400" dirty="0">
                <a:effectLst/>
                <a:latin typeface="Arial" panose="020B0604020202020204" pitchFamily="34" charset="0"/>
                <a:ea typeface="Calibri" panose="020F0502020204030204" pitchFamily="34" charset="0"/>
                <a:cs typeface="Arial" panose="020B0604020202020204" pitchFamily="34" charset="0"/>
              </a:rPr>
              <a:t>Three skits were selected for </a:t>
            </a:r>
            <a:r>
              <a:rPr lang="en-GB" sz="4400" dirty="0">
                <a:latin typeface="Arial" panose="020B0604020202020204" pitchFamily="34" charset="0"/>
                <a:ea typeface="Calibri" panose="020F0502020204030204" pitchFamily="34" charset="0"/>
                <a:cs typeface="Arial" panose="020B0604020202020204" pitchFamily="34" charset="0"/>
              </a:rPr>
              <a:t>development</a:t>
            </a:r>
            <a:endParaRPr lang="en-US" sz="4400" dirty="0"/>
          </a:p>
        </p:txBody>
      </p:sp>
      <p:sp>
        <p:nvSpPr>
          <p:cNvPr id="3" name="Content Placeholder 2">
            <a:extLst>
              <a:ext uri="{FF2B5EF4-FFF2-40B4-BE49-F238E27FC236}">
                <a16:creationId xmlns:a16="http://schemas.microsoft.com/office/drawing/2014/main" xmlns="" id="{331D1BA8-20D9-BC36-7246-B607BFA23249}"/>
              </a:ext>
            </a:extLst>
          </p:cNvPr>
          <p:cNvSpPr>
            <a:spLocks noGrp="1"/>
          </p:cNvSpPr>
          <p:nvPr>
            <p:ph idx="1"/>
          </p:nvPr>
        </p:nvSpPr>
        <p:spPr/>
        <p:txBody>
          <a:bodyPr>
            <a:normAutofit/>
          </a:bodyPr>
          <a:lstStyle/>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D</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owry abuse</a:t>
            </a:r>
          </a:p>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M</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igration pressures</a:t>
            </a:r>
          </a:p>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F</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inancial pressures that may increase the risk of family violence and the impacts on women and children</a:t>
            </a:r>
          </a:p>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B</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enefits of early help-seeking is a key unifying scheme</a:t>
            </a:r>
          </a:p>
        </p:txBody>
      </p:sp>
    </p:spTree>
    <p:extLst>
      <p:ext uri="{BB962C8B-B14F-4D97-AF65-F5344CB8AC3E}">
        <p14:creationId xmlns:p14="http://schemas.microsoft.com/office/powerpoint/2010/main" xmlns="" val="3036309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DCB99-6E28-2540-8AFB-6A81631F3A56}"/>
              </a:ext>
            </a:extLst>
          </p:cNvPr>
          <p:cNvSpPr>
            <a:spLocks noGrp="1"/>
          </p:cNvSpPr>
          <p:nvPr>
            <p:ph type="ctrTitle"/>
          </p:nvPr>
        </p:nvSpPr>
        <p:spPr>
          <a:xfrm>
            <a:off x="6472720" y="143017"/>
            <a:ext cx="5521131" cy="750836"/>
          </a:xfrm>
        </p:spPr>
        <p:txBody>
          <a:bodyPr vert="horz" lIns="91440" tIns="45720" rIns="91440" bIns="45720" rtlCol="0" anchor="ctr">
            <a:norm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Development and rehearsals </a:t>
            </a:r>
          </a:p>
        </p:txBody>
      </p:sp>
      <p:sp>
        <p:nvSpPr>
          <p:cNvPr id="13" name="Content Placeholder 12">
            <a:extLst>
              <a:ext uri="{FF2B5EF4-FFF2-40B4-BE49-F238E27FC236}">
                <a16:creationId xmlns:a16="http://schemas.microsoft.com/office/drawing/2014/main" xmlns="" id="{5CAE68F1-128B-0639-EB01-1BBED445C5CF}"/>
              </a:ext>
            </a:extLst>
          </p:cNvPr>
          <p:cNvSpPr>
            <a:spLocks noGrp="1"/>
          </p:cNvSpPr>
          <p:nvPr>
            <p:ph idx="1"/>
          </p:nvPr>
        </p:nvSpPr>
        <p:spPr>
          <a:xfrm>
            <a:off x="6373696" y="1243173"/>
            <a:ext cx="5702347" cy="5471811"/>
          </a:xfrm>
        </p:spPr>
        <p:txBody>
          <a:bodyPr vert="horz" lIns="91440" tIns="45720" rIns="91440" bIns="45720" rtlCol="0">
            <a:normAutofit/>
          </a:bodyPr>
          <a:lstStyle/>
          <a:p>
            <a:pPr marL="457200" defTabSz="914400" eaLnBrk="1" hangingPunct="1">
              <a:lnSpc>
                <a:spcPct val="150000"/>
              </a:lnSpc>
              <a:buClr>
                <a:schemeClr val="accent5"/>
              </a:buClr>
              <a:buFont typeface="Wingdings" pitchFamily="2" charset="2"/>
              <a:buChar char="v"/>
            </a:pPr>
            <a:r>
              <a:rPr lang="en-US" sz="2000" b="1"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16 volunteer members </a:t>
            </a: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of the Indian community, together with members of the project team  explore themes related to FDV , gender norms, stereotypes and help-seeking</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Workshops and rehearsals were run over months, both face to face and online</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The workshops dived deep into the themes around early intervention and primary prevention</a:t>
            </a:r>
          </a:p>
          <a:p>
            <a:pPr indent="-228600" defTabSz="914400" eaLnBrk="1" hangingPunct="1">
              <a:lnSpc>
                <a:spcPct val="90000"/>
              </a:lnSpc>
              <a:buFont typeface="Arial" panose="020B0604020202020204" pitchFamily="34" charset="0"/>
              <a:buChar char="•"/>
            </a:pPr>
            <a:endPar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6" name="Content Placeholder 5" descr="A picture containing person, indoor, music, people&#10;&#10;Description automatically generated">
            <a:extLst>
              <a:ext uri="{FF2B5EF4-FFF2-40B4-BE49-F238E27FC236}">
                <a16:creationId xmlns:a16="http://schemas.microsoft.com/office/drawing/2014/main" xmlns="" id="{5E0BB113-7F54-C348-BE39-0B85AB2FFAF0}"/>
              </a:ext>
            </a:extLst>
          </p:cNvPr>
          <p:cNvPicPr>
            <a:picLocks noChangeAspect="1"/>
          </p:cNvPicPr>
          <p:nvPr/>
        </p:nvPicPr>
        <p:blipFill rotWithShape="1">
          <a:blip r:embed="rId2" cstate="print"/>
          <a:srcRect l="37813" r="19017" b="2"/>
          <a:stretch/>
        </p:blipFill>
        <p:spPr>
          <a:xfrm>
            <a:off x="20" y="10"/>
            <a:ext cx="3003103" cy="3912881"/>
          </a:xfrm>
          <a:prstGeom prst="rect">
            <a:avLst/>
          </a:prstGeom>
        </p:spPr>
      </p:pic>
      <p:pic>
        <p:nvPicPr>
          <p:cNvPr id="7" name="Picture 6" descr="A group of people looking at papers&#10;&#10;Description automatically generated with medium confidence">
            <a:extLst>
              <a:ext uri="{FF2B5EF4-FFF2-40B4-BE49-F238E27FC236}">
                <a16:creationId xmlns:a16="http://schemas.microsoft.com/office/drawing/2014/main" xmlns="" id="{CF4B93ED-26CB-D34A-90E2-B8B3134CA0A5}"/>
              </a:ext>
            </a:extLst>
          </p:cNvPr>
          <p:cNvPicPr>
            <a:picLocks noChangeAspect="1"/>
          </p:cNvPicPr>
          <p:nvPr/>
        </p:nvPicPr>
        <p:blipFill rotWithShape="1">
          <a:blip r:embed="rId3" cstate="print"/>
          <a:srcRect l="4057" r="19627" b="-5"/>
          <a:stretch/>
        </p:blipFill>
        <p:spPr>
          <a:xfrm>
            <a:off x="3180257" y="10"/>
            <a:ext cx="3016307" cy="2223328"/>
          </a:xfrm>
          <a:prstGeom prst="rect">
            <a:avLst/>
          </a:prstGeom>
        </p:spPr>
      </p:pic>
      <p:pic>
        <p:nvPicPr>
          <p:cNvPr id="5" name="Content Placeholder 4" descr="A group of people standing on a stage&#10;&#10;Description automatically generated with medium confidence">
            <a:extLst>
              <a:ext uri="{FF2B5EF4-FFF2-40B4-BE49-F238E27FC236}">
                <a16:creationId xmlns:a16="http://schemas.microsoft.com/office/drawing/2014/main" xmlns="" id="{C36F6621-734D-294A-A2F0-5C7F037EBF70}"/>
              </a:ext>
            </a:extLst>
          </p:cNvPr>
          <p:cNvPicPr>
            <a:picLocks noChangeAspect="1"/>
          </p:cNvPicPr>
          <p:nvPr/>
        </p:nvPicPr>
        <p:blipFill rotWithShape="1">
          <a:blip r:embed="rId4" cstate="print"/>
          <a:srcRect l="23696" r="15767" b="1"/>
          <a:stretch/>
        </p:blipFill>
        <p:spPr>
          <a:xfrm>
            <a:off x="-1" y="4079988"/>
            <a:ext cx="3003123" cy="2778013"/>
          </a:xfrm>
          <a:prstGeom prst="rect">
            <a:avLst/>
          </a:prstGeom>
        </p:spPr>
      </p:pic>
      <p:pic>
        <p:nvPicPr>
          <p:cNvPr id="4" name="Picture 3" descr="A person writing on a piece of paper&#10;&#10;Description automatically generated">
            <a:extLst>
              <a:ext uri="{FF2B5EF4-FFF2-40B4-BE49-F238E27FC236}">
                <a16:creationId xmlns:a16="http://schemas.microsoft.com/office/drawing/2014/main" xmlns="" id="{F3D145E5-0A81-7947-BD93-13BB47487DB2}"/>
              </a:ext>
            </a:extLst>
          </p:cNvPr>
          <p:cNvPicPr>
            <a:picLocks noChangeAspect="1"/>
          </p:cNvPicPr>
          <p:nvPr/>
        </p:nvPicPr>
        <p:blipFill rotWithShape="1">
          <a:blip r:embed="rId5" cstate="print"/>
          <a:srcRect l="2108" r="15344" b="2"/>
          <a:stretch/>
        </p:blipFill>
        <p:spPr>
          <a:xfrm>
            <a:off x="3180256" y="2395057"/>
            <a:ext cx="3016307" cy="2055326"/>
          </a:xfrm>
          <a:prstGeom prst="rect">
            <a:avLst/>
          </a:prstGeom>
        </p:spPr>
      </p:pic>
      <p:pic>
        <p:nvPicPr>
          <p:cNvPr id="25" name="Content Placeholder 8" descr="A picture containing person, indoor, wall, floor&#10;&#10;Description automatically generated">
            <a:extLst>
              <a:ext uri="{FF2B5EF4-FFF2-40B4-BE49-F238E27FC236}">
                <a16:creationId xmlns:a16="http://schemas.microsoft.com/office/drawing/2014/main" xmlns="" id="{6EF31010-855F-5A41-B2E7-AA944DC9FC72}"/>
              </a:ext>
            </a:extLst>
          </p:cNvPr>
          <p:cNvPicPr>
            <a:picLocks noChangeAspect="1"/>
          </p:cNvPicPr>
          <p:nvPr/>
        </p:nvPicPr>
        <p:blipFill rotWithShape="1">
          <a:blip r:embed="rId6" cstate="print"/>
          <a:srcRect l="23873" r="4" b="4"/>
          <a:stretch/>
        </p:blipFill>
        <p:spPr>
          <a:xfrm>
            <a:off x="3180257" y="4629236"/>
            <a:ext cx="3016307" cy="2228765"/>
          </a:xfrm>
          <a:prstGeom prst="rect">
            <a:avLst/>
          </a:prstGeom>
        </p:spPr>
      </p:pic>
    </p:spTree>
    <p:extLst>
      <p:ext uri="{BB962C8B-B14F-4D97-AF65-F5344CB8AC3E}">
        <p14:creationId xmlns:p14="http://schemas.microsoft.com/office/powerpoint/2010/main" xmlns="" val="2053577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27330-C29E-68DE-E067-440C2154AD60}"/>
              </a:ext>
            </a:extLst>
          </p:cNvPr>
          <p:cNvSpPr>
            <a:spLocks noGrp="1"/>
          </p:cNvSpPr>
          <p:nvPr>
            <p:ph type="ctrTitle"/>
          </p:nvPr>
        </p:nvSpPr>
        <p:spPr>
          <a:xfrm>
            <a:off x="457199" y="676656"/>
            <a:ext cx="5996975" cy="3063240"/>
          </a:xfrm>
        </p:spPr>
        <p:txBody>
          <a:bodyPr>
            <a:normAutofit fontScale="90000"/>
          </a:bodyPr>
          <a:lstStyle/>
          <a:p>
            <a:r>
              <a:rPr lang="en-US" dirty="0"/>
              <a:t>Audited Income and Expense Statement</a:t>
            </a:r>
            <a:br>
              <a:rPr lang="en-US" dirty="0"/>
            </a:br>
            <a:r>
              <a:rPr lang="en-US" dirty="0"/>
              <a:t>For the year ended 30 June 2022</a:t>
            </a:r>
            <a:br>
              <a:rPr lang="en-US" dirty="0"/>
            </a:br>
            <a:endParaRPr lang="en-AU" dirty="0"/>
          </a:p>
        </p:txBody>
      </p:sp>
      <p:sp>
        <p:nvSpPr>
          <p:cNvPr id="3" name="Subtitle 2">
            <a:extLst>
              <a:ext uri="{FF2B5EF4-FFF2-40B4-BE49-F238E27FC236}">
                <a16:creationId xmlns:a16="http://schemas.microsoft.com/office/drawing/2014/main" xmlns="" id="{5A5B15E8-4BE4-AB3A-300C-279347FCBD8B}"/>
              </a:ext>
            </a:extLst>
          </p:cNvPr>
          <p:cNvSpPr>
            <a:spLocks noGrp="1"/>
          </p:cNvSpPr>
          <p:nvPr>
            <p:ph type="subTitle" idx="1"/>
          </p:nvPr>
        </p:nvSpPr>
        <p:spPr>
          <a:xfrm>
            <a:off x="457199" y="3840480"/>
            <a:ext cx="5996975" cy="2315845"/>
          </a:xfrm>
        </p:spPr>
        <p:txBody>
          <a:bodyPr>
            <a:normAutofit/>
          </a:bodyPr>
          <a:lstStyle/>
          <a:p>
            <a:r>
              <a:rPr lang="en-US" dirty="0"/>
              <a:t> </a:t>
            </a:r>
          </a:p>
          <a:p>
            <a:endParaRPr lang="en-AU" dirty="0"/>
          </a:p>
        </p:txBody>
      </p:sp>
      <p:pic>
        <p:nvPicPr>
          <p:cNvPr id="4" name="Picture 3" descr="Multicolored smoke gradient">
            <a:extLst>
              <a:ext uri="{FF2B5EF4-FFF2-40B4-BE49-F238E27FC236}">
                <a16:creationId xmlns:a16="http://schemas.microsoft.com/office/drawing/2014/main" xmlns="" id="{1C3BD116-1698-1634-4E6B-0C93F9768B2C}"/>
              </a:ext>
            </a:extLst>
          </p:cNvPr>
          <p:cNvPicPr>
            <a:picLocks noChangeAspect="1"/>
          </p:cNvPicPr>
          <p:nvPr/>
        </p:nvPicPr>
        <p:blipFill rotWithShape="1">
          <a:blip r:embed="rId2" cstate="print"/>
          <a:srcRect l="15748" r="17503" b="1"/>
          <a:stretch/>
        </p:blipFill>
        <p:spPr>
          <a:xfrm>
            <a:off x="7048316" y="1135173"/>
            <a:ext cx="4748792" cy="4748792"/>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pic>
        <p:nvPicPr>
          <p:cNvPr id="5" name="Picture 4">
            <a:extLst>
              <a:ext uri="{FF2B5EF4-FFF2-40B4-BE49-F238E27FC236}">
                <a16:creationId xmlns:a16="http://schemas.microsoft.com/office/drawing/2014/main" xmlns="" id="{77F47CF3-DDED-0622-97C6-062F6642BAF0}"/>
              </a:ext>
            </a:extLst>
          </p:cNvPr>
          <p:cNvPicPr>
            <a:picLocks noChangeAspect="1"/>
          </p:cNvPicPr>
          <p:nvPr/>
        </p:nvPicPr>
        <p:blipFill>
          <a:blip r:embed="rId3" cstate="print"/>
          <a:stretch>
            <a:fillRect/>
          </a:stretch>
        </p:blipFill>
        <p:spPr>
          <a:xfrm>
            <a:off x="307815" y="3608471"/>
            <a:ext cx="5996975" cy="2315845"/>
          </a:xfrm>
          <a:prstGeom prst="rect">
            <a:avLst/>
          </a:prstGeom>
        </p:spPr>
      </p:pic>
    </p:spTree>
    <p:extLst>
      <p:ext uri="{BB962C8B-B14F-4D97-AF65-F5344CB8AC3E}">
        <p14:creationId xmlns:p14="http://schemas.microsoft.com/office/powerpoint/2010/main" xmlns="" val="95972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39334-DB3D-B049-820D-5D3AB12D3860}"/>
              </a:ext>
            </a:extLst>
          </p:cNvPr>
          <p:cNvSpPr>
            <a:spLocks noGrp="1"/>
          </p:cNvSpPr>
          <p:nvPr>
            <p:ph type="ctrTitle"/>
          </p:nvPr>
        </p:nvSpPr>
        <p:spPr>
          <a:xfrm>
            <a:off x="431515" y="633616"/>
            <a:ext cx="5204690" cy="547912"/>
          </a:xfrm>
        </p:spPr>
        <p:txBody>
          <a:bodyPr vert="horz" lIns="91440" tIns="45720" rIns="91440" bIns="45720" rtlCol="0" anchor="ctr" anchorCtr="0">
            <a:no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3 C</a:t>
            </a:r>
            <a:r>
              <a:rPr lang="en-US" sz="3200" kern="1200" dirty="0">
                <a:effectLst/>
                <a:latin typeface="Arial" panose="020B0604020202020204" pitchFamily="34" charset="0"/>
                <a:ea typeface="+mj-ea"/>
                <a:cs typeface="Arial" panose="020B0604020202020204" pitchFamily="34" charset="0"/>
              </a:rPr>
              <a:t>ommunity </a:t>
            </a:r>
            <a:r>
              <a:rPr lang="en-US" sz="3200" kern="1200" dirty="0">
                <a:latin typeface="Arial" panose="020B0604020202020204" pitchFamily="34" charset="0"/>
                <a:ea typeface="+mj-ea"/>
                <a:cs typeface="Arial" panose="020B0604020202020204" pitchFamily="34" charset="0"/>
              </a:rPr>
              <a:t>performances   2022</a:t>
            </a:r>
            <a:r>
              <a:rPr lang="en-US" sz="3200" kern="1200" dirty="0">
                <a:effectLst/>
                <a:latin typeface="Arial" panose="020B0604020202020204" pitchFamily="34" charset="0"/>
                <a:ea typeface="+mj-ea"/>
                <a:cs typeface="Arial" panose="020B0604020202020204" pitchFamily="34" charset="0"/>
              </a:rPr>
              <a:t> </a:t>
            </a:r>
            <a:endParaRPr lang="en-US" sz="3200" kern="1200" dirty="0">
              <a:latin typeface="Arial" panose="020B0604020202020204" pitchFamily="34" charset="0"/>
              <a:ea typeface="+mj-ea"/>
              <a:cs typeface="Arial" panose="020B0604020202020204" pitchFamily="34" charset="0"/>
            </a:endParaRPr>
          </a:p>
        </p:txBody>
      </p:sp>
      <p:sp>
        <p:nvSpPr>
          <p:cNvPr id="54" name="Content Placeholder 8">
            <a:extLst>
              <a:ext uri="{FF2B5EF4-FFF2-40B4-BE49-F238E27FC236}">
                <a16:creationId xmlns:a16="http://schemas.microsoft.com/office/drawing/2014/main" xmlns="" id="{7E17A52E-0BF1-3D19-0A0C-76C6F4BBB871}"/>
              </a:ext>
            </a:extLst>
          </p:cNvPr>
          <p:cNvSpPr>
            <a:spLocks noGrp="1"/>
          </p:cNvSpPr>
          <p:nvPr>
            <p:ph idx="1"/>
          </p:nvPr>
        </p:nvSpPr>
        <p:spPr>
          <a:xfrm>
            <a:off x="135371" y="1654628"/>
            <a:ext cx="7310458" cy="4569755"/>
          </a:xfrm>
        </p:spPr>
        <p:txBody>
          <a:bodyPr vert="horz" lIns="91440" tIns="45720" rIns="91440" bIns="45720" rtlCol="0">
            <a:normAutofit/>
          </a:bodyPr>
          <a:lstStyle/>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May 2022: Epping Memorial Hall</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Aug 2022: University of New South Wales (UNSW) Sydney</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Nov 2022: ISKCON, Albert Park</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2500" dirty="0">
              <a:solidFill>
                <a:schemeClr val="accent1"/>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2500" dirty="0">
              <a:solidFill>
                <a:schemeClr val="accent1"/>
              </a:solidFill>
              <a:latin typeface="Arial" panose="020B0604020202020204" pitchFamily="34" charset="0"/>
              <a:cs typeface="Times New Roman" panose="02020603050405020304" pitchFamily="18" charset="0"/>
            </a:endParaRPr>
          </a:p>
          <a:p>
            <a:pPr indent="-228600" defTabSz="914400" eaLnBrk="1" hangingPunct="1">
              <a:lnSpc>
                <a:spcPct val="90000"/>
              </a:lnSpc>
              <a:buFont typeface="Arial" panose="020B0604020202020204" pitchFamily="34" charset="0"/>
              <a:buChar char="•"/>
            </a:pPr>
            <a:endParaRPr lang="en-US" sz="1700" dirty="0">
              <a:solidFill>
                <a:schemeClr val="tx1"/>
              </a:solidFill>
              <a:latin typeface="+mn-lt"/>
              <a:ea typeface="+mn-ea"/>
              <a:cs typeface="+mn-cs"/>
            </a:endParaRPr>
          </a:p>
        </p:txBody>
      </p:sp>
      <p:pic>
        <p:nvPicPr>
          <p:cNvPr id="28" name="Content Placeholder 4" descr="Text, whiteboard&#10;&#10;Description automatically generated">
            <a:extLst>
              <a:ext uri="{FF2B5EF4-FFF2-40B4-BE49-F238E27FC236}">
                <a16:creationId xmlns:a16="http://schemas.microsoft.com/office/drawing/2014/main" xmlns="" id="{815733DB-48B4-3148-8178-2B4DD47B683A}"/>
              </a:ext>
            </a:extLst>
          </p:cNvPr>
          <p:cNvPicPr>
            <a:picLocks noChangeAspect="1"/>
          </p:cNvPicPr>
          <p:nvPr/>
        </p:nvPicPr>
        <p:blipFill rotWithShape="1">
          <a:blip r:embed="rId2" cstate="print"/>
          <a:srcRect l="2750" r="1" b="1"/>
          <a:stretch/>
        </p:blipFill>
        <p:spPr>
          <a:xfrm>
            <a:off x="8410573" y="633616"/>
            <a:ext cx="3781427" cy="5495925"/>
          </a:xfrm>
          <a:prstGeom prst="rect">
            <a:avLst/>
          </a:prstGeom>
        </p:spPr>
      </p:pic>
    </p:spTree>
    <p:extLst>
      <p:ext uri="{BB962C8B-B14F-4D97-AF65-F5344CB8AC3E}">
        <p14:creationId xmlns:p14="http://schemas.microsoft.com/office/powerpoint/2010/main" xmlns="" val="1813905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39334-DB3D-B049-820D-5D3AB12D3860}"/>
              </a:ext>
            </a:extLst>
          </p:cNvPr>
          <p:cNvSpPr>
            <a:spLocks noGrp="1"/>
          </p:cNvSpPr>
          <p:nvPr>
            <p:ph type="ctrTitle"/>
          </p:nvPr>
        </p:nvSpPr>
        <p:spPr>
          <a:xfrm>
            <a:off x="431514" y="633616"/>
            <a:ext cx="6535815" cy="547912"/>
          </a:xfrm>
        </p:spPr>
        <p:txBody>
          <a:bodyPr vert="horz" lIns="91440" tIns="45720" rIns="91440" bIns="45720" rtlCol="0" anchor="ctr" anchorCtr="0">
            <a:no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C</a:t>
            </a:r>
            <a:r>
              <a:rPr lang="en-US" sz="3200" kern="1200" dirty="0">
                <a:effectLst/>
                <a:latin typeface="Arial" panose="020B0604020202020204" pitchFamily="34" charset="0"/>
                <a:ea typeface="+mj-ea"/>
                <a:cs typeface="Arial" panose="020B0604020202020204" pitchFamily="34" charset="0"/>
              </a:rPr>
              <a:t>ommunity </a:t>
            </a:r>
            <a:r>
              <a:rPr lang="en-US" sz="3200" kern="1200" dirty="0">
                <a:latin typeface="Arial" panose="020B0604020202020204" pitchFamily="34" charset="0"/>
                <a:ea typeface="+mj-ea"/>
                <a:cs typeface="Arial" panose="020B0604020202020204" pitchFamily="34" charset="0"/>
              </a:rPr>
              <a:t>performances - 2023</a:t>
            </a:r>
            <a:r>
              <a:rPr lang="en-US" sz="3200" kern="1200" dirty="0">
                <a:effectLst/>
                <a:latin typeface="Arial" panose="020B0604020202020204" pitchFamily="34" charset="0"/>
                <a:ea typeface="+mj-ea"/>
                <a:cs typeface="Arial" panose="020B0604020202020204" pitchFamily="34" charset="0"/>
              </a:rPr>
              <a:t> </a:t>
            </a:r>
            <a:endParaRPr lang="en-US" sz="3200" kern="1200" dirty="0">
              <a:latin typeface="Arial" panose="020B0604020202020204" pitchFamily="34" charset="0"/>
              <a:ea typeface="+mj-ea"/>
              <a:cs typeface="Arial" panose="020B0604020202020204" pitchFamily="34" charset="0"/>
            </a:endParaRPr>
          </a:p>
        </p:txBody>
      </p:sp>
      <p:sp>
        <p:nvSpPr>
          <p:cNvPr id="54" name="Content Placeholder 8">
            <a:extLst>
              <a:ext uri="{FF2B5EF4-FFF2-40B4-BE49-F238E27FC236}">
                <a16:creationId xmlns:a16="http://schemas.microsoft.com/office/drawing/2014/main" xmlns="" id="{7E17A52E-0BF1-3D19-0A0C-76C6F4BBB871}"/>
              </a:ext>
            </a:extLst>
          </p:cNvPr>
          <p:cNvSpPr>
            <a:spLocks noGrp="1"/>
          </p:cNvSpPr>
          <p:nvPr>
            <p:ph idx="1"/>
          </p:nvPr>
        </p:nvSpPr>
        <p:spPr>
          <a:xfrm>
            <a:off x="135371" y="1540566"/>
            <a:ext cx="8133986" cy="4683818"/>
          </a:xfrm>
        </p:spPr>
        <p:txBody>
          <a:bodyPr vert="horz" lIns="91440" tIns="45720" rIns="91440" bIns="45720" rtlCol="0">
            <a:normAutofit fontScale="77500" lnSpcReduction="20000"/>
          </a:bodyPr>
          <a:lstStyle/>
          <a:p>
            <a:pPr marL="114300" indent="0" defTabSz="914400" eaLnBrk="1" hangingPunct="1">
              <a:lnSpc>
                <a:spcPct val="90000"/>
              </a:lnSpc>
              <a:spcAft>
                <a:spcPts val="600"/>
              </a:spcAft>
              <a:buClr>
                <a:schemeClr val="accent5"/>
              </a:buClr>
              <a:buNone/>
            </a:pPr>
            <a:r>
              <a:rPr lang="en-US" sz="3100" dirty="0"/>
              <a:t>Following three successful performance in 2022, there were</a:t>
            </a:r>
          </a:p>
          <a:p>
            <a:pPr marL="114300" indent="0" defTabSz="914400" eaLnBrk="1" hangingPunct="1">
              <a:lnSpc>
                <a:spcPct val="90000"/>
              </a:lnSpc>
              <a:spcAft>
                <a:spcPts val="600"/>
              </a:spcAft>
              <a:buClr>
                <a:schemeClr val="accent5"/>
              </a:buClr>
              <a:buNone/>
            </a:pPr>
            <a:r>
              <a:rPr lang="en-US" sz="3100" dirty="0"/>
              <a:t>four performances in 2023: </a:t>
            </a:r>
          </a:p>
          <a:p>
            <a:pPr marL="114300" indent="0" defTabSz="914400" eaLnBrk="1" hangingPunct="1">
              <a:lnSpc>
                <a:spcPct val="90000"/>
              </a:lnSpc>
              <a:spcAft>
                <a:spcPts val="600"/>
              </a:spcAft>
              <a:buClr>
                <a:schemeClr val="accent5"/>
              </a:buClr>
              <a:buNone/>
            </a:pPr>
            <a:endParaRPr lang="en-US" sz="3100" dirty="0"/>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July 2023:	</a:t>
            </a:r>
            <a:r>
              <a:rPr lang="en-US" sz="3100" dirty="0" err="1">
                <a:solidFill>
                  <a:schemeClr val="tx1">
                    <a:lumMod val="65000"/>
                    <a:lumOff val="35000"/>
                  </a:schemeClr>
                </a:solidFill>
                <a:latin typeface="Arial" panose="020B0604020202020204" pitchFamily="34" charset="0"/>
                <a:cs typeface="Times New Roman" panose="02020603050405020304" pitchFamily="18" charset="0"/>
              </a:rPr>
              <a:t>Dosa</a:t>
            </a:r>
            <a:r>
              <a:rPr lang="en-US" sz="3100" dirty="0">
                <a:solidFill>
                  <a:schemeClr val="tx1">
                    <a:lumMod val="65000"/>
                    <a:lumOff val="35000"/>
                  </a:schemeClr>
                </a:solidFill>
                <a:latin typeface="Arial" panose="020B0604020202020204" pitchFamily="34" charset="0"/>
                <a:cs typeface="Times New Roman" panose="02020603050405020304" pitchFamily="18" charset="0"/>
              </a:rPr>
              <a:t> Hut Function Hall, Melbourne</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		Newbury Community Centre, Craigieburn</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Aug 2023: 	Dianella Community Centre, </a:t>
            </a:r>
            <a:r>
              <a:rPr lang="en-US" sz="3100" dirty="0" err="1">
                <a:solidFill>
                  <a:schemeClr val="tx1">
                    <a:lumMod val="65000"/>
                    <a:lumOff val="35000"/>
                  </a:schemeClr>
                </a:solidFill>
                <a:latin typeface="Arial" panose="020B0604020202020204" pitchFamily="34" charset="0"/>
                <a:cs typeface="Times New Roman" panose="02020603050405020304" pitchFamily="18" charset="0"/>
              </a:rPr>
              <a:t>Tarneit</a:t>
            </a: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Sept 2023:	Gasworks Theatre, Albert Park</a:t>
            </a:r>
            <a:endParaRPr lang="en-US" sz="2500" dirty="0">
              <a:solidFill>
                <a:schemeClr val="accent1"/>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2500" dirty="0">
              <a:solidFill>
                <a:schemeClr val="accent1"/>
              </a:solidFill>
              <a:latin typeface="Arial" panose="020B0604020202020204" pitchFamily="34" charset="0"/>
              <a:cs typeface="Times New Roman" panose="02020603050405020304" pitchFamily="18" charset="0"/>
            </a:endParaRPr>
          </a:p>
          <a:p>
            <a:pPr indent="-228600" defTabSz="914400" eaLnBrk="1" hangingPunct="1">
              <a:lnSpc>
                <a:spcPct val="90000"/>
              </a:lnSpc>
              <a:buFont typeface="Arial" panose="020B0604020202020204" pitchFamily="34" charset="0"/>
              <a:buChar char="•"/>
            </a:pPr>
            <a:endParaRPr lang="en-US" sz="1700" dirty="0">
              <a:solidFill>
                <a:schemeClr val="tx1"/>
              </a:solidFill>
              <a:latin typeface="+mn-lt"/>
              <a:ea typeface="+mn-ea"/>
              <a:cs typeface="+mn-cs"/>
            </a:endParaRPr>
          </a:p>
        </p:txBody>
      </p:sp>
      <p:pic>
        <p:nvPicPr>
          <p:cNvPr id="28" name="Content Placeholder 4" descr="Text, whiteboard&#10;&#10;Description automatically generated">
            <a:extLst>
              <a:ext uri="{FF2B5EF4-FFF2-40B4-BE49-F238E27FC236}">
                <a16:creationId xmlns:a16="http://schemas.microsoft.com/office/drawing/2014/main" xmlns="" id="{815733DB-48B4-3148-8178-2B4DD47B683A}"/>
              </a:ext>
            </a:extLst>
          </p:cNvPr>
          <p:cNvPicPr>
            <a:picLocks noChangeAspect="1"/>
          </p:cNvPicPr>
          <p:nvPr/>
        </p:nvPicPr>
        <p:blipFill rotWithShape="1">
          <a:blip r:embed="rId2" cstate="print"/>
          <a:srcRect l="2750" r="1" b="1"/>
          <a:stretch/>
        </p:blipFill>
        <p:spPr>
          <a:xfrm>
            <a:off x="8410573" y="633616"/>
            <a:ext cx="3781427" cy="5495925"/>
          </a:xfrm>
          <a:prstGeom prst="rect">
            <a:avLst/>
          </a:prstGeom>
        </p:spPr>
      </p:pic>
    </p:spTree>
    <p:extLst>
      <p:ext uri="{BB962C8B-B14F-4D97-AF65-F5344CB8AC3E}">
        <p14:creationId xmlns:p14="http://schemas.microsoft.com/office/powerpoint/2010/main" xmlns="" val="3519207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AFF9C-607C-BE4E-8515-7ACAE77AAF57}"/>
              </a:ext>
            </a:extLst>
          </p:cNvPr>
          <p:cNvSpPr>
            <a:spLocks noGrp="1"/>
          </p:cNvSpPr>
          <p:nvPr>
            <p:ph type="ctrTitle"/>
          </p:nvPr>
        </p:nvSpPr>
        <p:spPr>
          <a:xfrm>
            <a:off x="751114" y="365125"/>
            <a:ext cx="10663646" cy="1093561"/>
          </a:xfrm>
        </p:spPr>
        <p:txBody>
          <a:bodyPr>
            <a:normAutofit/>
          </a:bodyPr>
          <a:lstStyle/>
          <a:p>
            <a:r>
              <a:rPr lang="en-US" sz="3200" dirty="0">
                <a:latin typeface="Arial" panose="020B0604020202020204" pitchFamily="34" charset="0"/>
                <a:cs typeface="Arial" panose="020B0604020202020204" pitchFamily="34" charset="0"/>
              </a:rPr>
              <a:t>Evaluation - SNEH – by the numbers</a:t>
            </a:r>
          </a:p>
        </p:txBody>
      </p:sp>
      <p:sp>
        <p:nvSpPr>
          <p:cNvPr id="3" name="Content Placeholder 2">
            <a:extLst>
              <a:ext uri="{FF2B5EF4-FFF2-40B4-BE49-F238E27FC236}">
                <a16:creationId xmlns:a16="http://schemas.microsoft.com/office/drawing/2014/main" xmlns="" id="{C60B019C-8B26-944F-8F99-71B9AF69DF84}"/>
              </a:ext>
            </a:extLst>
          </p:cNvPr>
          <p:cNvSpPr>
            <a:spLocks noGrp="1"/>
          </p:cNvSpPr>
          <p:nvPr>
            <p:ph idx="1"/>
          </p:nvPr>
        </p:nvSpPr>
        <p:spPr>
          <a:xfrm>
            <a:off x="533400" y="1458686"/>
            <a:ext cx="10881360" cy="5127171"/>
          </a:xfrm>
        </p:spPr>
        <p:txBody>
          <a:bodyPr>
            <a:normAutofit fontScale="47500" lnSpcReduction="20000"/>
          </a:bodyPr>
          <a:lstStyle/>
          <a:p>
            <a:pPr>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2 community focus groups, with 26 participants</a:t>
            </a:r>
            <a:endParaRPr lang="en-AU" sz="5100" dirty="0">
              <a:latin typeface="Arial" panose="020B0604020202020204" pitchFamily="34" charset="0"/>
              <a:ea typeface="Times" pitchFamily="2" charset="0"/>
              <a:cs typeface="Times New Roman" panose="02020603050405020304" pitchFamily="18" charset="0"/>
            </a:endParaRPr>
          </a:p>
          <a:p>
            <a:pPr>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9 members on the project team</a:t>
            </a:r>
            <a:endParaRPr lang="en-AU" sz="5100" dirty="0">
              <a:latin typeface="Arial" panose="020B0604020202020204" pitchFamily="34" charset="0"/>
              <a:ea typeface="Times" pitchFamily="2"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effectLst/>
                <a:latin typeface="Arial" panose="020B0604020202020204" pitchFamily="34" charset="0"/>
                <a:ea typeface="MS Gothic" panose="020B0609070205080204" pitchFamily="49" charset="-128"/>
                <a:cs typeface="Arial" panose="020B0604020202020204" pitchFamily="34" charset="0"/>
              </a:rPr>
              <a:t>14 – 19 community volunteers participated in 5 community workshops</a:t>
            </a:r>
            <a:endParaRPr lang="en-AU" sz="5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7</a:t>
            </a:r>
            <a:r>
              <a:rPr lang="en-AU" sz="5100" dirty="0">
                <a:effectLst/>
                <a:latin typeface="Arial" panose="020B0604020202020204" pitchFamily="34" charset="0"/>
                <a:ea typeface="MS Gothic" panose="020B0609070205080204" pitchFamily="49" charset="-128"/>
                <a:cs typeface="Arial" panose="020B0604020202020204" pitchFamily="34" charset="0"/>
              </a:rPr>
              <a:t> community performances reaching approximately </a:t>
            </a:r>
            <a:r>
              <a:rPr lang="en-AU" sz="5100" dirty="0">
                <a:latin typeface="Arial" panose="020B0604020202020204" pitchFamily="34" charset="0"/>
                <a:ea typeface="MS Gothic" panose="020B0609070205080204" pitchFamily="49" charset="-128"/>
                <a:cs typeface="Arial" panose="020B0604020202020204" pitchFamily="34" charset="0"/>
              </a:rPr>
              <a:t>200</a:t>
            </a:r>
            <a:r>
              <a:rPr lang="en-AU" sz="5100" dirty="0">
                <a:effectLst/>
                <a:latin typeface="Arial" panose="020B0604020202020204" pitchFamily="34" charset="0"/>
                <a:ea typeface="MS Gothic" panose="020B0609070205080204" pitchFamily="49" charset="-128"/>
                <a:cs typeface="Arial" panose="020B0604020202020204" pitchFamily="34" charset="0"/>
              </a:rPr>
              <a:t> audience members</a:t>
            </a:r>
            <a:endParaRPr lang="en-AU" sz="5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effectLst/>
                <a:latin typeface="Arial" panose="020B0604020202020204" pitchFamily="34" charset="0"/>
                <a:ea typeface="MS Gothic" panose="020B0609070205080204" pitchFamily="49" charset="-128"/>
                <a:cs typeface="Arial" panose="020B0604020202020204" pitchFamily="34" charset="0"/>
              </a:rPr>
              <a:t>Countless project meetings!</a:t>
            </a:r>
          </a:p>
          <a:p>
            <a:pPr lvl="0">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Continuous filming with embedded film crew  </a:t>
            </a:r>
            <a:endParaRPr lang="en-AU" sz="5100" dirty="0">
              <a:effectLst/>
              <a:latin typeface="Arial" panose="020B0604020202020204" pitchFamily="34" charset="0"/>
              <a:ea typeface="Times" pitchFamily="2"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512717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7F556-034E-9F44-80D5-6B9FC1A1E80E}"/>
              </a:ext>
            </a:extLst>
          </p:cNvPr>
          <p:cNvSpPr>
            <a:spLocks noGrp="1"/>
          </p:cNvSpPr>
          <p:nvPr>
            <p:ph type="ctrTitle"/>
          </p:nvPr>
        </p:nvSpPr>
        <p:spPr>
          <a:xfrm>
            <a:off x="621792" y="1161288"/>
            <a:ext cx="3602736" cy="4526280"/>
          </a:xfrm>
        </p:spPr>
        <p:txBody>
          <a:bodyPr vert="horz" lIns="91440" tIns="45720" rIns="91440" bIns="45720" rtlCol="0" anchor="ctr">
            <a:normAutofit fontScale="90000"/>
          </a:bodyPr>
          <a:lstStyle/>
          <a:p>
            <a:pPr defTabSz="914400" eaLnBrk="1" hangingPunct="1">
              <a:lnSpc>
                <a:spcPct val="150000"/>
              </a:lnSpc>
            </a:pPr>
            <a:r>
              <a:rPr lang="en-US" sz="3600" b="1" u="sng" dirty="0">
                <a:latin typeface="Arial" panose="020B0604020202020204" pitchFamily="34" charset="0"/>
                <a:cs typeface="Arial" panose="020B0604020202020204" pitchFamily="34" charset="0"/>
              </a:rPr>
              <a:t>EVALUATION</a:t>
            </a:r>
            <a:r>
              <a:rPr lang="en-US" sz="3600" dirty="0">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Contributing to knowledge and understanding through project evaluation </a:t>
            </a:r>
            <a:r>
              <a:rPr lang="en-US" sz="4000" kern="1200" dirty="0">
                <a:solidFill>
                  <a:schemeClr val="tx1"/>
                </a:solidFill>
                <a:latin typeface="+mj-lt"/>
                <a:ea typeface="+mj-ea"/>
                <a:cs typeface="+mj-cs"/>
              </a:rPr>
              <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7" name="Content Placeholder 6">
            <a:extLst>
              <a:ext uri="{FF2B5EF4-FFF2-40B4-BE49-F238E27FC236}">
                <a16:creationId xmlns:a16="http://schemas.microsoft.com/office/drawing/2014/main" xmlns="" id="{B2FBFEC8-3B52-1244-B6F3-73728669DEAE}"/>
              </a:ext>
            </a:extLst>
          </p:cNvPr>
          <p:cNvSpPr>
            <a:spLocks noGrp="1"/>
          </p:cNvSpPr>
          <p:nvPr>
            <p:ph idx="1"/>
          </p:nvPr>
        </p:nvSpPr>
        <p:spPr>
          <a:xfrm>
            <a:off x="4887686" y="870857"/>
            <a:ext cx="7138662" cy="5251647"/>
          </a:xfrm>
        </p:spPr>
        <p:txBody>
          <a:bodyPr vert="horz" lIns="91440" tIns="45720" rIns="91440" bIns="45720" rtlCol="0" anchor="ctr">
            <a:normAutofit fontScale="92500" lnSpcReduction="20000"/>
          </a:bodyPr>
          <a:lstStyle/>
          <a:p>
            <a:pPr marL="0" indent="0" defTabSz="914400" eaLnBrk="1" hangingPunct="1">
              <a:lnSpc>
                <a:spcPct val="90000"/>
              </a:lnSpc>
              <a:buClr>
                <a:schemeClr val="accent5"/>
              </a:buClr>
              <a:buNone/>
            </a:pP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From 130 audience surveys we have found that:</a:t>
            </a:r>
          </a:p>
          <a:p>
            <a:pPr marL="0" indent="0" defTabSz="914400" eaLnBrk="1" hangingPunct="1">
              <a:lnSpc>
                <a:spcPct val="90000"/>
              </a:lnSpc>
              <a:buClr>
                <a:schemeClr val="accent5"/>
              </a:buClr>
              <a:buNone/>
            </a:pP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 </a:t>
            </a: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94%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of audience members increased or deepened their understanding of family violence</a:t>
            </a:r>
          </a:p>
          <a:p>
            <a:pPr marL="457200" defTabSz="914400" eaLnBrk="1" hangingPunct="1">
              <a:lnSpc>
                <a:spcPct val="90000"/>
              </a:lnSpc>
              <a:buClr>
                <a:schemeClr val="accent5"/>
              </a:buClr>
              <a:buFont typeface="Wingdings" pitchFamily="2" charset="2"/>
              <a:buChar char="v"/>
            </a:pPr>
            <a:endPar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95%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feel it is very important for the community to speak about gender equality </a:t>
            </a:r>
          </a:p>
          <a:p>
            <a:pPr marL="457200" defTabSz="914400" eaLnBrk="1" hangingPunct="1">
              <a:lnSpc>
                <a:spcPct val="90000"/>
              </a:lnSpc>
              <a:buClr>
                <a:schemeClr val="accent5"/>
              </a:buClr>
              <a:buFont typeface="Wingdings" pitchFamily="2" charset="2"/>
              <a:buChar char="v"/>
            </a:pPr>
            <a:endPar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98</a:t>
            </a: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feel it is very important for the community to speak up against all forms of family violence – and not sweep things under the carpet</a:t>
            </a:r>
          </a:p>
          <a:p>
            <a:pPr indent="-228600" defTabSz="914400" eaLnBrk="1" hangingPunct="1">
              <a:lnSpc>
                <a:spcPct val="90000"/>
              </a:lnSpc>
              <a:buClr>
                <a:schemeClr val="accent5"/>
              </a:buClr>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xmlns="" val="702012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56C0B8-095D-0144-BB2A-531CB9074DDE}"/>
              </a:ext>
            </a:extLst>
          </p:cNvPr>
          <p:cNvSpPr>
            <a:spLocks noGrp="1"/>
          </p:cNvSpPr>
          <p:nvPr>
            <p:ph type="ctrTitle"/>
          </p:nvPr>
        </p:nvSpPr>
        <p:spPr>
          <a:xfrm>
            <a:off x="777242" y="365125"/>
            <a:ext cx="10637518" cy="973021"/>
          </a:xfrm>
        </p:spPr>
        <p:txBody>
          <a:bodyPr/>
          <a:lstStyle/>
          <a:p>
            <a:r>
              <a:rPr lang="en-GB" sz="3200" dirty="0">
                <a:latin typeface="Arial" panose="020B0604020202020204" pitchFamily="34" charset="0"/>
                <a:ea typeface="Calibri" panose="020F0502020204030204" pitchFamily="34" charset="0"/>
                <a:cs typeface="Arial" panose="020B0604020202020204" pitchFamily="34" charset="0"/>
              </a:rPr>
              <a:t>What did the audience members say?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AC94A066-4044-F44E-8748-F63A15A489E0}"/>
              </a:ext>
            </a:extLst>
          </p:cNvPr>
          <p:cNvSpPr>
            <a:spLocks noGrp="1"/>
          </p:cNvSpPr>
          <p:nvPr>
            <p:ph idx="1"/>
          </p:nvPr>
        </p:nvSpPr>
        <p:spPr>
          <a:xfrm>
            <a:off x="719403" y="1124744"/>
            <a:ext cx="10753195" cy="4888430"/>
          </a:xfrm>
        </p:spPr>
        <p:txBody>
          <a:bodyPr>
            <a:normAutofit lnSpcReduction="10000"/>
          </a:bodyPr>
          <a:lstStyle/>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‘Thank you very much for raising awareness and having conversations on violence particularly towards women. Hopefully this will get people in general to self reflect and look for ways to improve their selves and be a better example for family and community.’</a:t>
            </a:r>
            <a:endParaRPr lang="en-AU" sz="1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‘It is an incredible initiative to create awareness.’</a:t>
            </a:r>
            <a:endParaRPr lang="en-AU" sz="1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‘This is a great initiative. Many many more are needed to even make a dent in the societal mindsets and prejudices.’</a:t>
            </a:r>
          </a:p>
          <a:p>
            <a:endParaRPr lang="en-US" dirty="0"/>
          </a:p>
        </p:txBody>
      </p:sp>
    </p:spTree>
    <p:extLst>
      <p:ext uri="{BB962C8B-B14F-4D97-AF65-F5344CB8AC3E}">
        <p14:creationId xmlns:p14="http://schemas.microsoft.com/office/powerpoint/2010/main" xmlns="" val="905396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DD77E-622A-764A-9C36-307624EF0436}"/>
              </a:ext>
            </a:extLst>
          </p:cNvPr>
          <p:cNvSpPr>
            <a:spLocks noGrp="1"/>
          </p:cNvSpPr>
          <p:nvPr>
            <p:ph type="ctrTitle"/>
          </p:nvPr>
        </p:nvSpPr>
        <p:spPr>
          <a:xfrm>
            <a:off x="493643" y="228600"/>
            <a:ext cx="11562521" cy="896144"/>
          </a:xfrm>
        </p:spPr>
        <p:txBody>
          <a:bodyPr>
            <a:normAutofit fontScale="90000"/>
          </a:bodyPr>
          <a:lstStyle/>
          <a:p>
            <a:r>
              <a:rPr lang="en-GB" sz="3200" dirty="0">
                <a:latin typeface="Arial" panose="020B0604020202020204" pitchFamily="34" charset="0"/>
                <a:ea typeface="Helvetica Neue" panose="02000503000000020004" pitchFamily="2" charset="0"/>
                <a:cs typeface="Arial" panose="020B0604020202020204" pitchFamily="34" charset="0"/>
              </a:rPr>
              <a:t/>
            </a:r>
            <a:br>
              <a:rPr lang="en-GB" sz="3200" dirty="0">
                <a:latin typeface="Arial" panose="020B0604020202020204" pitchFamily="34" charset="0"/>
                <a:ea typeface="Helvetica Neue" panose="02000503000000020004" pitchFamily="2" charset="0"/>
                <a:cs typeface="Arial" panose="020B0604020202020204" pitchFamily="34" charset="0"/>
              </a:rPr>
            </a:br>
            <a:r>
              <a:rPr lang="en-GB" sz="3600" dirty="0">
                <a:latin typeface="Arial" panose="020B0604020202020204" pitchFamily="34" charset="0"/>
                <a:ea typeface="Helvetica Neue" panose="02000503000000020004" pitchFamily="2" charset="0"/>
                <a:cs typeface="Arial" panose="020B0604020202020204" pitchFamily="34" charset="0"/>
              </a:rPr>
              <a:t>Messages audience members took from the performance </a:t>
            </a:r>
            <a:r>
              <a:rPr lang="en-AU"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
            </a:r>
            <a:br>
              <a:rPr lang="en-AU"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br>
            <a:endParaRPr lang="en-US" dirty="0"/>
          </a:p>
        </p:txBody>
      </p:sp>
      <p:sp>
        <p:nvSpPr>
          <p:cNvPr id="3" name="Content Placeholder 2">
            <a:extLst>
              <a:ext uri="{FF2B5EF4-FFF2-40B4-BE49-F238E27FC236}">
                <a16:creationId xmlns:a16="http://schemas.microsoft.com/office/drawing/2014/main" xmlns="" id="{627090F5-C964-2D4A-ABC3-24460AC8E204}"/>
              </a:ext>
            </a:extLst>
          </p:cNvPr>
          <p:cNvSpPr>
            <a:spLocks noGrp="1"/>
          </p:cNvSpPr>
          <p:nvPr>
            <p:ph idx="1"/>
          </p:nvPr>
        </p:nvSpPr>
        <p:spPr>
          <a:xfrm>
            <a:off x="719403" y="1124744"/>
            <a:ext cx="10978954" cy="5504656"/>
          </a:xfrm>
        </p:spPr>
        <p:txBody>
          <a:bodyPr/>
          <a:lstStyle/>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‘Speaking up for yourself but also for others is important’</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‘The interrelationship between racism, violence, culture, family, social pressures and gender’</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‘Don’t stand by when you see domestic violence.’</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Violence can take many forms and is a social issue we need to address, whether for ourselves or someone else in the community.</a:t>
            </a:r>
            <a:r>
              <a:rPr lang="en-AU" sz="24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a:t>
            </a:r>
            <a:endParaRPr lang="en-US" sz="24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xmlns="" val="176437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E25692-3B67-BC4A-6F4C-16AC0F70F68B}"/>
              </a:ext>
            </a:extLst>
          </p:cNvPr>
          <p:cNvSpPr>
            <a:spLocks noGrp="1"/>
          </p:cNvSpPr>
          <p:nvPr>
            <p:ph type="title"/>
          </p:nvPr>
        </p:nvSpPr>
        <p:spPr/>
        <p:txBody>
          <a:bodyPr>
            <a:normAutofit/>
          </a:bodyPr>
          <a:lstStyle/>
          <a:p>
            <a:pPr algn="ctr"/>
            <a:r>
              <a:rPr lang="en-US" sz="4400" dirty="0">
                <a:latin typeface="Arial" panose="020B0604020202020204" pitchFamily="34" charset="0"/>
                <a:cs typeface="Arial" panose="020B0604020202020204" pitchFamily="34" charset="0"/>
              </a:rPr>
              <a:t>From the first workshop… </a:t>
            </a:r>
          </a:p>
        </p:txBody>
      </p:sp>
      <p:pic>
        <p:nvPicPr>
          <p:cNvPr id="4" name="Content Placeholder 3">
            <a:extLst>
              <a:ext uri="{FF2B5EF4-FFF2-40B4-BE49-F238E27FC236}">
                <a16:creationId xmlns:a16="http://schemas.microsoft.com/office/drawing/2014/main" xmlns="" id="{EA428EDC-A740-5344-EC52-F4B8F41E2E5E}"/>
              </a:ext>
            </a:extLst>
          </p:cNvPr>
          <p:cNvPicPr>
            <a:picLocks noGrp="1" noChangeAspect="1"/>
          </p:cNvPicPr>
          <p:nvPr>
            <p:ph idx="1"/>
          </p:nvPr>
        </p:nvPicPr>
        <p:blipFill>
          <a:blip r:embed="rId2" cstate="print"/>
          <a:stretch>
            <a:fillRect/>
          </a:stretch>
        </p:blipFill>
        <p:spPr>
          <a:xfrm>
            <a:off x="1613645" y="1825625"/>
            <a:ext cx="9265043" cy="4497116"/>
          </a:xfrm>
          <a:prstGeom prst="rect">
            <a:avLst/>
          </a:prstGeom>
        </p:spPr>
      </p:pic>
    </p:spTree>
    <p:extLst>
      <p:ext uri="{BB962C8B-B14F-4D97-AF65-F5344CB8AC3E}">
        <p14:creationId xmlns:p14="http://schemas.microsoft.com/office/powerpoint/2010/main" xmlns="" val="1120378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on a stage&#10;&#10;Description automatically generated">
            <a:extLst>
              <a:ext uri="{FF2B5EF4-FFF2-40B4-BE49-F238E27FC236}">
                <a16:creationId xmlns:a16="http://schemas.microsoft.com/office/drawing/2014/main" xmlns="" id="{30DD6B79-C0F3-FF0C-30AA-57FFEE031A4A}"/>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69422" y="9878"/>
            <a:ext cx="8812363" cy="6838244"/>
          </a:xfrm>
        </p:spPr>
      </p:pic>
      <p:sp>
        <p:nvSpPr>
          <p:cNvPr id="2" name="Title 1">
            <a:extLst>
              <a:ext uri="{FF2B5EF4-FFF2-40B4-BE49-F238E27FC236}">
                <a16:creationId xmlns:a16="http://schemas.microsoft.com/office/drawing/2014/main" xmlns="" id="{3FDC0F95-D969-665D-6CB1-D6C3845C35C7}"/>
              </a:ext>
            </a:extLst>
          </p:cNvPr>
          <p:cNvSpPr>
            <a:spLocks noGrp="1"/>
          </p:cNvSpPr>
          <p:nvPr>
            <p:ph type="title"/>
          </p:nvPr>
        </p:nvSpPr>
        <p:spPr/>
        <p:txBody>
          <a:bodyPr>
            <a:normAutofit/>
          </a:bodyPr>
          <a:lstStyle/>
          <a:p>
            <a:pPr algn="ctr"/>
            <a:r>
              <a:rPr lang="en-US" sz="4400" dirty="0">
                <a:latin typeface="Arial" panose="020B0604020202020204" pitchFamily="34" charset="0"/>
                <a:cs typeface="Arial" panose="020B0604020202020204" pitchFamily="34" charset="0"/>
              </a:rPr>
              <a:t>To the final standing ovation</a:t>
            </a:r>
          </a:p>
        </p:txBody>
      </p:sp>
    </p:spTree>
    <p:extLst>
      <p:ext uri="{BB962C8B-B14F-4D97-AF65-F5344CB8AC3E}">
        <p14:creationId xmlns:p14="http://schemas.microsoft.com/office/powerpoint/2010/main" xmlns="" val="1575375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2AF0F-7553-C0D2-3BBB-661FF8A39EA1}"/>
              </a:ext>
            </a:extLst>
          </p:cNvPr>
          <p:cNvSpPr>
            <a:spLocks noGrp="1"/>
          </p:cNvSpPr>
          <p:nvPr>
            <p:ph type="title"/>
          </p:nvPr>
        </p:nvSpPr>
        <p:spPr>
          <a:xfrm>
            <a:off x="0" y="75599"/>
            <a:ext cx="12192000" cy="1325563"/>
          </a:xfrm>
        </p:spPr>
        <p:txBody>
          <a:bodyPr>
            <a:normAutofit/>
          </a:bodyPr>
          <a:lstStyle/>
          <a:p>
            <a:r>
              <a:rPr lang="en-US" sz="4400" dirty="0">
                <a:latin typeface="Arial" panose="020B0604020202020204" pitchFamily="34" charset="0"/>
                <a:cs typeface="Arial" panose="020B0604020202020204" pitchFamily="34" charset="0"/>
              </a:rPr>
              <a:t>The project brought the community together</a:t>
            </a:r>
          </a:p>
        </p:txBody>
      </p:sp>
      <p:pic>
        <p:nvPicPr>
          <p:cNvPr id="6" name="Content Placeholder 5" descr="A group of people standing together&#10;&#10;Description automatically generated">
            <a:extLst>
              <a:ext uri="{FF2B5EF4-FFF2-40B4-BE49-F238E27FC236}">
                <a16:creationId xmlns:a16="http://schemas.microsoft.com/office/drawing/2014/main" xmlns="" id="{3ADCF42C-51C3-5076-5805-DF136DA6FD7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28889" y="1357334"/>
            <a:ext cx="7334222" cy="5500666"/>
          </a:xfrm>
        </p:spPr>
      </p:pic>
    </p:spTree>
    <p:extLst>
      <p:ext uri="{BB962C8B-B14F-4D97-AF65-F5344CB8AC3E}">
        <p14:creationId xmlns:p14="http://schemas.microsoft.com/office/powerpoint/2010/main" xmlns="" val="3471687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xmlns="" id="{D978FD38-98EF-FF62-33B4-D08273215FA2}"/>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46411" y="0"/>
            <a:ext cx="10750304" cy="8032577"/>
          </a:xfrm>
        </p:spPr>
      </p:pic>
      <p:sp>
        <p:nvSpPr>
          <p:cNvPr id="2" name="Title 1">
            <a:extLst>
              <a:ext uri="{FF2B5EF4-FFF2-40B4-BE49-F238E27FC236}">
                <a16:creationId xmlns:a16="http://schemas.microsoft.com/office/drawing/2014/main" xmlns="" id="{266E094A-5895-6038-E982-694CF909392B}"/>
              </a:ext>
            </a:extLst>
          </p:cNvPr>
          <p:cNvSpPr>
            <a:spLocks noGrp="1"/>
          </p:cNvSpPr>
          <p:nvPr>
            <p:ph type="title"/>
          </p:nvPr>
        </p:nvSpPr>
        <p:spPr>
          <a:xfrm>
            <a:off x="465008" y="331672"/>
            <a:ext cx="10637518" cy="1325563"/>
          </a:xfrm>
        </p:spPr>
        <p:txBody>
          <a:bodyPr>
            <a:normAutofit/>
          </a:bodyPr>
          <a:lstStyle/>
          <a:p>
            <a:pPr algn="ctr"/>
            <a:r>
              <a:rPr lang="en-US" sz="4400" dirty="0">
                <a:latin typeface="Arial" panose="020B0604020202020204" pitchFamily="34" charset="0"/>
                <a:cs typeface="Arial" panose="020B0604020202020204" pitchFamily="34" charset="0"/>
              </a:rPr>
              <a:t>Created an amazing group of actors</a:t>
            </a:r>
          </a:p>
        </p:txBody>
      </p:sp>
    </p:spTree>
    <p:extLst>
      <p:ext uri="{BB962C8B-B14F-4D97-AF65-F5344CB8AC3E}">
        <p14:creationId xmlns:p14="http://schemas.microsoft.com/office/powerpoint/2010/main" xmlns="" val="325882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A281B-BF19-A0A8-FB92-6D46DFBF8830}"/>
              </a:ext>
            </a:extLst>
          </p:cNvPr>
          <p:cNvSpPr>
            <a:spLocks noGrp="1"/>
          </p:cNvSpPr>
          <p:nvPr>
            <p:ph type="title"/>
          </p:nvPr>
        </p:nvSpPr>
        <p:spPr>
          <a:xfrm>
            <a:off x="979991" y="-239486"/>
            <a:ext cx="9627049" cy="4800600"/>
          </a:xfrm>
        </p:spPr>
        <p:txBody>
          <a:bodyPr>
            <a:normAutofit fontScale="90000"/>
          </a:bodyPr>
          <a:lstStyle/>
          <a:p>
            <a:r>
              <a:rPr lang="en-AU" b="1" i="1" dirty="0"/>
              <a:t/>
            </a:r>
            <a:br>
              <a:rPr lang="en-AU" b="1" i="1" dirty="0"/>
            </a:br>
            <a:r>
              <a:rPr lang="en-AU" b="1" i="1" dirty="0"/>
              <a:t/>
            </a:r>
            <a:br>
              <a:rPr lang="en-AU" b="1" i="1" dirty="0"/>
            </a:br>
            <a:r>
              <a:rPr lang="en-AU" b="1" i="1" dirty="0"/>
              <a:t/>
            </a:r>
            <a:br>
              <a:rPr lang="en-AU" b="1" i="1" dirty="0"/>
            </a:br>
            <a:r>
              <a:rPr lang="en-AU" b="1" i="1" dirty="0"/>
              <a:t> </a:t>
            </a:r>
            <a:br>
              <a:rPr lang="en-AU" b="1" i="1" dirty="0"/>
            </a:br>
            <a:r>
              <a:rPr lang="en-AU" b="1" i="1" dirty="0"/>
              <a:t/>
            </a:r>
            <a:br>
              <a:rPr lang="en-AU" b="1" i="1" dirty="0"/>
            </a:br>
            <a:r>
              <a:rPr lang="en-AU" b="1" i="1" dirty="0"/>
              <a:t>Accounts are unaudited, will be completed by February 2024.  </a:t>
            </a:r>
            <a:br>
              <a:rPr lang="en-AU" b="1" i="1" dirty="0"/>
            </a:br>
            <a:r>
              <a:rPr lang="en-AU" b="1" i="1" dirty="0"/>
              <a:t>Thanks to book </a:t>
            </a:r>
            <a:r>
              <a:rPr lang="en-AU" b="1" i="1" dirty="0" err="1"/>
              <a:t>keepr</a:t>
            </a:r>
            <a:r>
              <a:rPr lang="en-AU" b="1" i="1" dirty="0"/>
              <a:t> Ms Nyein </a:t>
            </a:r>
            <a:r>
              <a:rPr lang="en-AU" b="1" i="1" dirty="0" err="1"/>
              <a:t>Nyein</a:t>
            </a:r>
            <a:r>
              <a:rPr lang="en-AU" b="1" i="1" dirty="0"/>
              <a:t> for preparing the financial statement </a:t>
            </a:r>
            <a:r>
              <a:rPr lang="en-AU" dirty="0"/>
              <a:t/>
            </a:r>
            <a:br>
              <a:rPr lang="en-AU" dirty="0"/>
            </a:br>
            <a:endParaRPr lang="en-AU" b="1" i="1" dirty="0"/>
          </a:p>
        </p:txBody>
      </p:sp>
      <p:sp>
        <p:nvSpPr>
          <p:cNvPr id="3" name="Content Placeholder 2">
            <a:extLst>
              <a:ext uri="{FF2B5EF4-FFF2-40B4-BE49-F238E27FC236}">
                <a16:creationId xmlns:a16="http://schemas.microsoft.com/office/drawing/2014/main" xmlns="" id="{E057A52F-C8C1-3E56-381E-3C70B00B92B4}"/>
              </a:ext>
            </a:extLst>
          </p:cNvPr>
          <p:cNvSpPr>
            <a:spLocks noGrp="1"/>
          </p:cNvSpPr>
          <p:nvPr>
            <p:ph idx="1"/>
          </p:nvPr>
        </p:nvSpPr>
        <p:spPr>
          <a:xfrm>
            <a:off x="457200" y="5660571"/>
            <a:ext cx="7685037" cy="516392"/>
          </a:xfrm>
        </p:spPr>
        <p:txBody>
          <a:bodyPr/>
          <a:lstStyle/>
          <a:p>
            <a:endParaRPr lang="en-AU" dirty="0"/>
          </a:p>
        </p:txBody>
      </p:sp>
    </p:spTree>
    <p:extLst>
      <p:ext uri="{BB962C8B-B14F-4D97-AF65-F5344CB8AC3E}">
        <p14:creationId xmlns:p14="http://schemas.microsoft.com/office/powerpoint/2010/main" xmlns="" val="851520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10DCA4-7382-E5EF-4783-DF255C21BC97}"/>
              </a:ext>
            </a:extLst>
          </p:cNvPr>
          <p:cNvSpPr>
            <a:spLocks noGrp="1"/>
          </p:cNvSpPr>
          <p:nvPr>
            <p:ph sz="half" idx="1"/>
          </p:nvPr>
        </p:nvSpPr>
        <p:spPr>
          <a:xfrm>
            <a:off x="777242" y="1690688"/>
            <a:ext cx="5242560" cy="4590842"/>
          </a:xfrm>
        </p:spPr>
        <p:txBody>
          <a:bodyPr>
            <a:normAutofit/>
          </a:bodyPr>
          <a:lstStyle/>
          <a:p>
            <a:r>
              <a:rPr lang="en-US" sz="2400" dirty="0"/>
              <a:t>The team leader managed and coordinated the project team, the theatre cast, the organisation and logistics</a:t>
            </a:r>
          </a:p>
          <a:p>
            <a:endParaRPr lang="en-US" sz="2400" dirty="0"/>
          </a:p>
          <a:p>
            <a:r>
              <a:rPr lang="en-US" sz="2400" dirty="0"/>
              <a:t>Team members contributed to planning, management, communication and promotion, especially through their community and professional networks</a:t>
            </a:r>
          </a:p>
        </p:txBody>
      </p:sp>
      <p:pic>
        <p:nvPicPr>
          <p:cNvPr id="5" name="Content Placeholder 4" descr="A group of women taking a selfie&#10;&#10;Description automatically generated">
            <a:extLst>
              <a:ext uri="{FF2B5EF4-FFF2-40B4-BE49-F238E27FC236}">
                <a16:creationId xmlns:a16="http://schemas.microsoft.com/office/drawing/2014/main" xmlns="" id="{225955AC-E5EC-B268-CF75-8895CD83421E}"/>
              </a:ext>
            </a:extLst>
          </p:cNvPr>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6579220" y="506378"/>
            <a:ext cx="5612780" cy="7483440"/>
          </a:xfrm>
          <a:prstGeom prst="rect">
            <a:avLst/>
          </a:prstGeom>
        </p:spPr>
      </p:pic>
      <p:sp>
        <p:nvSpPr>
          <p:cNvPr id="2" name="Title 1">
            <a:extLst>
              <a:ext uri="{FF2B5EF4-FFF2-40B4-BE49-F238E27FC236}">
                <a16:creationId xmlns:a16="http://schemas.microsoft.com/office/drawing/2014/main" xmlns="" id="{32B5BDEF-54C8-5307-104B-C6671C5CA758}"/>
              </a:ext>
            </a:extLst>
          </p:cNvPr>
          <p:cNvSpPr>
            <a:spLocks noGrp="1"/>
          </p:cNvSpPr>
          <p:nvPr>
            <p:ph type="title"/>
          </p:nvPr>
        </p:nvSpPr>
        <p:spPr>
          <a:xfrm>
            <a:off x="133815" y="60329"/>
            <a:ext cx="11414760" cy="1325563"/>
          </a:xfrm>
        </p:spPr>
        <p:txBody>
          <a:bodyPr>
            <a:normAutofit/>
          </a:bodyPr>
          <a:lstStyle/>
          <a:p>
            <a:pPr algn="ctr"/>
            <a:r>
              <a:rPr lang="en-US" sz="4400" dirty="0">
                <a:latin typeface="Arial" panose="020B0604020202020204" pitchFamily="34" charset="0"/>
                <a:cs typeface="Arial" panose="020B0604020202020204" pitchFamily="34" charset="0"/>
              </a:rPr>
              <a:t>Held together by an amazing Project Team</a:t>
            </a:r>
          </a:p>
        </p:txBody>
      </p:sp>
    </p:spTree>
    <p:extLst>
      <p:ext uri="{BB962C8B-B14F-4D97-AF65-F5344CB8AC3E}">
        <p14:creationId xmlns:p14="http://schemas.microsoft.com/office/powerpoint/2010/main" xmlns="" val="74080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23">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6" name="Rectangle 25">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37" name="Rectangle 27">
            <a:extLst>
              <a:ext uri="{FF2B5EF4-FFF2-40B4-BE49-F238E27FC236}">
                <a16:creationId xmlns:a16="http://schemas.microsoft.com/office/drawing/2014/main" xmlns="" id="{3CE74505-85B7-4C6D-8066-30E306CB8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38" name="Rectangle 29">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9" name="Rectangle 31">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2BB6ED51-73AD-86C2-98ED-EDB99847D737}"/>
              </a:ext>
            </a:extLst>
          </p:cNvPr>
          <p:cNvSpPr>
            <a:spLocks noGrp="1"/>
          </p:cNvSpPr>
          <p:nvPr>
            <p:ph type="title"/>
          </p:nvPr>
        </p:nvSpPr>
        <p:spPr>
          <a:xfrm>
            <a:off x="777240" y="1122363"/>
            <a:ext cx="4347082" cy="2387600"/>
          </a:xfrm>
        </p:spPr>
        <p:txBody>
          <a:bodyPr vert="horz" lIns="91440" tIns="45720" rIns="91440" bIns="45720" rtlCol="0" anchor="b">
            <a:normAutofit/>
          </a:bodyPr>
          <a:lstStyle/>
          <a:p>
            <a:r>
              <a:rPr lang="en-US" i="1" dirty="0"/>
              <a:t>THANK YOU</a:t>
            </a:r>
            <a:br>
              <a:rPr lang="en-US" i="1" dirty="0"/>
            </a:br>
            <a:r>
              <a:rPr lang="en-US" i="1" dirty="0"/>
              <a:t> FOR LISTENING </a:t>
            </a:r>
          </a:p>
        </p:txBody>
      </p:sp>
      <p:sp>
        <p:nvSpPr>
          <p:cNvPr id="34" name="Rectangle 33">
            <a:extLst>
              <a:ext uri="{FF2B5EF4-FFF2-40B4-BE49-F238E27FC236}">
                <a16:creationId xmlns:a16="http://schemas.microsoft.com/office/drawing/2014/main" xmlns="" id="{421A1E60-9477-4E7A-A6B2-63B329C81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FFD10CC7-C6B7-4C9E-1A89-95CD05DA4364}"/>
              </a:ext>
            </a:extLst>
          </p:cNvPr>
          <p:cNvPicPr>
            <a:picLocks noGrp="1" noChangeAspect="1"/>
          </p:cNvPicPr>
          <p:nvPr>
            <p:ph idx="1"/>
          </p:nvPr>
        </p:nvPicPr>
        <p:blipFill>
          <a:blip r:embed="rId2" cstate="print"/>
          <a:stretch>
            <a:fillRect/>
          </a:stretch>
        </p:blipFill>
        <p:spPr>
          <a:xfrm>
            <a:off x="4346448" y="440871"/>
            <a:ext cx="7845552" cy="5976258"/>
          </a:xfrm>
          <a:prstGeom prst="rect">
            <a:avLst/>
          </a:prstGeom>
        </p:spPr>
      </p:pic>
    </p:spTree>
    <p:extLst>
      <p:ext uri="{BB962C8B-B14F-4D97-AF65-F5344CB8AC3E}">
        <p14:creationId xmlns:p14="http://schemas.microsoft.com/office/powerpoint/2010/main" xmlns="" val="2556556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3610C-872F-FADB-5885-8437AEF576A2}"/>
              </a:ext>
            </a:extLst>
          </p:cNvPr>
          <p:cNvSpPr>
            <a:spLocks noGrp="1"/>
          </p:cNvSpPr>
          <p:nvPr>
            <p:ph type="title"/>
          </p:nvPr>
        </p:nvSpPr>
        <p:spPr>
          <a:xfrm>
            <a:off x="457200" y="668050"/>
            <a:ext cx="7685037" cy="572922"/>
          </a:xfrm>
        </p:spPr>
        <p:txBody>
          <a:bodyPr>
            <a:normAutofit fontScale="90000"/>
          </a:bodyPr>
          <a:lstStyle/>
          <a:p>
            <a:r>
              <a:rPr lang="en-AU" sz="4400" dirty="0"/>
              <a:t>INCOME </a:t>
            </a:r>
            <a:br>
              <a:rPr lang="en-AU" sz="4400" dirty="0"/>
            </a:br>
            <a:endParaRPr lang="en-AU" dirty="0"/>
          </a:p>
        </p:txBody>
      </p:sp>
      <p:graphicFrame>
        <p:nvGraphicFramePr>
          <p:cNvPr id="4" name="Table 4">
            <a:extLst>
              <a:ext uri="{FF2B5EF4-FFF2-40B4-BE49-F238E27FC236}">
                <a16:creationId xmlns:a16="http://schemas.microsoft.com/office/drawing/2014/main" xmlns="" id="{8097CD49-13ED-E8D8-458B-7FA508661DF8}"/>
              </a:ext>
            </a:extLst>
          </p:cNvPr>
          <p:cNvGraphicFramePr>
            <a:graphicFrameLocks noGrp="1"/>
          </p:cNvGraphicFramePr>
          <p:nvPr>
            <p:ph idx="1"/>
            <p:extLst>
              <p:ext uri="{D42A27DB-BD31-4B8C-83A1-F6EECF244321}">
                <p14:modId xmlns:p14="http://schemas.microsoft.com/office/powerpoint/2010/main" xmlns="" val="2431707324"/>
              </p:ext>
            </p:extLst>
          </p:nvPr>
        </p:nvGraphicFramePr>
        <p:xfrm>
          <a:off x="457200" y="936171"/>
          <a:ext cx="5105400" cy="5566996"/>
        </p:xfrm>
        <a:graphic>
          <a:graphicData uri="http://schemas.openxmlformats.org/drawingml/2006/table">
            <a:tbl>
              <a:tblPr firstRow="1" bandRow="1">
                <a:tableStyleId>{5C22544A-7EE6-4342-B048-85BDC9FD1C3A}</a:tableStyleId>
              </a:tblPr>
              <a:tblGrid>
                <a:gridCol w="2359415">
                  <a:extLst>
                    <a:ext uri="{9D8B030D-6E8A-4147-A177-3AD203B41FA5}">
                      <a16:colId xmlns:a16="http://schemas.microsoft.com/office/drawing/2014/main" xmlns="" val="2331528773"/>
                    </a:ext>
                  </a:extLst>
                </a:gridCol>
                <a:gridCol w="2745985">
                  <a:extLst>
                    <a:ext uri="{9D8B030D-6E8A-4147-A177-3AD203B41FA5}">
                      <a16:colId xmlns:a16="http://schemas.microsoft.com/office/drawing/2014/main" xmlns="" val="1577722895"/>
                    </a:ext>
                  </a:extLst>
                </a:gridCol>
              </a:tblGrid>
              <a:tr h="1608376">
                <a:tc>
                  <a:txBody>
                    <a:bodyPr/>
                    <a:lstStyle/>
                    <a:p>
                      <a:r>
                        <a:rPr lang="en-AU" sz="3600" dirty="0">
                          <a:solidFill>
                            <a:schemeClr val="bg2"/>
                          </a:solidFill>
                        </a:rPr>
                        <a:t>2022</a:t>
                      </a:r>
                      <a:r>
                        <a:rPr lang="en-AU" sz="2800" dirty="0">
                          <a:solidFill>
                            <a:schemeClr val="bg2"/>
                          </a:solidFill>
                        </a:rPr>
                        <a:t> </a:t>
                      </a:r>
                    </a:p>
                    <a:p>
                      <a:endParaRPr lang="en-AU" dirty="0"/>
                    </a:p>
                  </a:txBody>
                  <a:tcPr/>
                </a:tc>
                <a:tc>
                  <a:txBody>
                    <a:bodyPr/>
                    <a:lstStyle/>
                    <a:p>
                      <a:r>
                        <a:rPr lang="en-AU" sz="3600" u="sng" dirty="0">
                          <a:solidFill>
                            <a:schemeClr val="bg2"/>
                          </a:solidFill>
                        </a:rPr>
                        <a:t>2023</a:t>
                      </a:r>
                    </a:p>
                  </a:txBody>
                  <a:tcPr/>
                </a:tc>
                <a:extLst>
                  <a:ext uri="{0D108BD9-81ED-4DB2-BD59-A6C34878D82A}">
                    <a16:rowId xmlns:a16="http://schemas.microsoft.com/office/drawing/2014/main" xmlns="" val="3273061211"/>
                  </a:ext>
                </a:extLst>
              </a:tr>
              <a:tr h="1369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b="1" dirty="0"/>
                        <a:t>Grants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t>167,974</a:t>
                      </a:r>
                    </a:p>
                    <a:p>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t> </a:t>
                      </a:r>
                      <a:r>
                        <a:rPr lang="en-AU" sz="3200" b="1" dirty="0"/>
                        <a:t>Grants </a:t>
                      </a:r>
                    </a:p>
                    <a:p>
                      <a:r>
                        <a:rPr lang="en-AU" sz="2800" dirty="0"/>
                        <a:t>111,924</a:t>
                      </a:r>
                    </a:p>
                  </a:txBody>
                  <a:tcPr/>
                </a:tc>
                <a:extLst>
                  <a:ext uri="{0D108BD9-81ED-4DB2-BD59-A6C34878D82A}">
                    <a16:rowId xmlns:a16="http://schemas.microsoft.com/office/drawing/2014/main" xmlns="" val="2009143745"/>
                  </a:ext>
                </a:extLst>
              </a:tr>
              <a:tr h="1208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1" dirty="0"/>
                        <a:t>Donations</a:t>
                      </a:r>
                      <a:r>
                        <a:rPr lang="en-AU" sz="2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t>21,380 </a:t>
                      </a:r>
                    </a:p>
                    <a:p>
                      <a:endParaRPr lang="en-AU" dirty="0"/>
                    </a:p>
                  </a:txBody>
                  <a:tcPr/>
                </a:tc>
                <a:tc>
                  <a:txBody>
                    <a:bodyPr/>
                    <a:lstStyle/>
                    <a:p>
                      <a:r>
                        <a:rPr lang="en-AU" sz="2800" dirty="0"/>
                        <a:t> Donations </a:t>
                      </a:r>
                    </a:p>
                    <a:p>
                      <a:r>
                        <a:rPr lang="en-AU" sz="2800" dirty="0"/>
                        <a:t> 1,295</a:t>
                      </a:r>
                    </a:p>
                  </a:txBody>
                  <a:tcPr/>
                </a:tc>
                <a:extLst>
                  <a:ext uri="{0D108BD9-81ED-4DB2-BD59-A6C34878D82A}">
                    <a16:rowId xmlns:a16="http://schemas.microsoft.com/office/drawing/2014/main" xmlns="" val="2615635573"/>
                  </a:ext>
                </a:extLst>
              </a:tr>
              <a:tr h="1369710">
                <a:tc>
                  <a:txBody>
                    <a:bodyPr/>
                    <a:lstStyle/>
                    <a:p>
                      <a:r>
                        <a:rPr lang="en-US" sz="4000" b="1" kern="1200" dirty="0">
                          <a:solidFill>
                            <a:schemeClr val="dk1"/>
                          </a:solidFill>
                          <a:effectLst/>
                          <a:latin typeface="+mn-lt"/>
                          <a:ea typeface="+mn-ea"/>
                          <a:cs typeface="+mn-cs"/>
                        </a:rPr>
                        <a:t>189,354</a:t>
                      </a:r>
                      <a:endParaRPr lang="en-AU" sz="4000" dirty="0"/>
                    </a:p>
                  </a:txBody>
                  <a:tcPr/>
                </a:tc>
                <a:tc>
                  <a:txBody>
                    <a:bodyPr/>
                    <a:lstStyle/>
                    <a:p>
                      <a:pPr marL="0" marR="19050" lvl="0" indent="0" algn="r" defTabSz="914400" rtl="0" eaLnBrk="1" fontAlgn="auto" latinLnBrk="0" hangingPunct="1">
                        <a:lnSpc>
                          <a:spcPct val="100000"/>
                        </a:lnSpc>
                        <a:spcBef>
                          <a:spcPts val="545"/>
                        </a:spcBef>
                        <a:spcAft>
                          <a:spcPts val="0"/>
                        </a:spcAft>
                        <a:buClrTx/>
                        <a:buSzTx/>
                        <a:buFontTx/>
                        <a:buNone/>
                        <a:tabLst/>
                        <a:defRPr/>
                      </a:pPr>
                      <a:r>
                        <a:rPr lang="en-US" sz="800" b="1" kern="1200" dirty="0">
                          <a:solidFill>
                            <a:schemeClr val="dk1"/>
                          </a:solidFill>
                          <a:effectLst/>
                          <a:latin typeface="+mn-lt"/>
                          <a:ea typeface="+mn-ea"/>
                          <a:cs typeface="+mn-cs"/>
                        </a:rPr>
                        <a:t> </a:t>
                      </a:r>
                      <a:r>
                        <a:rPr lang="en-US" sz="3200" b="1" spc="-10" dirty="0">
                          <a:effectLst/>
                          <a:latin typeface="DejaVu Sans"/>
                          <a:ea typeface="DejaVu Sans"/>
                          <a:cs typeface="DejaVu Sans"/>
                        </a:rPr>
                        <a:t>113,219</a:t>
                      </a:r>
                      <a:endParaRPr lang="en-AU" sz="6000" dirty="0">
                        <a:effectLst/>
                        <a:latin typeface="DejaVu Sans"/>
                        <a:ea typeface="DejaVu Sans"/>
                        <a:cs typeface="DejaVu Sans"/>
                      </a:endParaRPr>
                    </a:p>
                  </a:txBody>
                  <a:tcPr marL="0" marR="0" marT="0" marB="0"/>
                </a:tc>
                <a:extLst>
                  <a:ext uri="{0D108BD9-81ED-4DB2-BD59-A6C34878D82A}">
                    <a16:rowId xmlns:a16="http://schemas.microsoft.com/office/drawing/2014/main" xmlns="" val="4056956214"/>
                  </a:ext>
                </a:extLst>
              </a:tr>
            </a:tbl>
          </a:graphicData>
        </a:graphic>
      </p:graphicFrame>
      <p:pic>
        <p:nvPicPr>
          <p:cNvPr id="5" name="Picture 4">
            <a:extLst>
              <a:ext uri="{FF2B5EF4-FFF2-40B4-BE49-F238E27FC236}">
                <a16:creationId xmlns:a16="http://schemas.microsoft.com/office/drawing/2014/main" xmlns="" id="{DFA51632-9814-26FC-86F4-139F06C22663}"/>
              </a:ext>
            </a:extLst>
          </p:cNvPr>
          <p:cNvPicPr>
            <a:picLocks noChangeAspect="1"/>
          </p:cNvPicPr>
          <p:nvPr/>
        </p:nvPicPr>
        <p:blipFill>
          <a:blip r:embed="rId2" cstate="print"/>
          <a:stretch>
            <a:fillRect/>
          </a:stretch>
        </p:blipFill>
        <p:spPr>
          <a:xfrm>
            <a:off x="5350344" y="-276571"/>
            <a:ext cx="4669941" cy="1707028"/>
          </a:xfrm>
          <a:prstGeom prst="rect">
            <a:avLst/>
          </a:prstGeom>
        </p:spPr>
      </p:pic>
    </p:spTree>
    <p:extLst>
      <p:ext uri="{BB962C8B-B14F-4D97-AF65-F5344CB8AC3E}">
        <p14:creationId xmlns:p14="http://schemas.microsoft.com/office/powerpoint/2010/main" xmlns="" val="31241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3610C-872F-FADB-5885-8437AEF576A2}"/>
              </a:ext>
            </a:extLst>
          </p:cNvPr>
          <p:cNvSpPr>
            <a:spLocks noGrp="1"/>
          </p:cNvSpPr>
          <p:nvPr>
            <p:ph type="title"/>
          </p:nvPr>
        </p:nvSpPr>
        <p:spPr>
          <a:xfrm>
            <a:off x="457200" y="668050"/>
            <a:ext cx="7685037" cy="572922"/>
          </a:xfrm>
        </p:spPr>
        <p:txBody>
          <a:bodyPr>
            <a:normAutofit fontScale="90000"/>
          </a:bodyPr>
          <a:lstStyle/>
          <a:p>
            <a:r>
              <a:rPr lang="en-AU" sz="4400" dirty="0"/>
              <a:t>Expenditure  </a:t>
            </a:r>
            <a:br>
              <a:rPr lang="en-AU" sz="4400" dirty="0"/>
            </a:br>
            <a:endParaRPr lang="en-AU" dirty="0"/>
          </a:p>
        </p:txBody>
      </p:sp>
      <p:graphicFrame>
        <p:nvGraphicFramePr>
          <p:cNvPr id="4" name="Table 4">
            <a:extLst>
              <a:ext uri="{FF2B5EF4-FFF2-40B4-BE49-F238E27FC236}">
                <a16:creationId xmlns:a16="http://schemas.microsoft.com/office/drawing/2014/main" xmlns="" id="{8097CD49-13ED-E8D8-458B-7FA508661DF8}"/>
              </a:ext>
            </a:extLst>
          </p:cNvPr>
          <p:cNvGraphicFramePr>
            <a:graphicFrameLocks noGrp="1"/>
          </p:cNvGraphicFramePr>
          <p:nvPr>
            <p:ph idx="1"/>
            <p:extLst>
              <p:ext uri="{D42A27DB-BD31-4B8C-83A1-F6EECF244321}">
                <p14:modId xmlns:p14="http://schemas.microsoft.com/office/powerpoint/2010/main" xmlns="" val="4173625897"/>
              </p:ext>
            </p:extLst>
          </p:nvPr>
        </p:nvGraphicFramePr>
        <p:xfrm>
          <a:off x="195943" y="936171"/>
          <a:ext cx="5366657" cy="5688916"/>
        </p:xfrm>
        <a:graphic>
          <a:graphicData uri="http://schemas.openxmlformats.org/drawingml/2006/table">
            <a:tbl>
              <a:tblPr firstRow="1" bandRow="1">
                <a:tableStyleId>{5C22544A-7EE6-4342-B048-85BDC9FD1C3A}</a:tableStyleId>
              </a:tblPr>
              <a:tblGrid>
                <a:gridCol w="2620672">
                  <a:extLst>
                    <a:ext uri="{9D8B030D-6E8A-4147-A177-3AD203B41FA5}">
                      <a16:colId xmlns:a16="http://schemas.microsoft.com/office/drawing/2014/main" xmlns="" val="2331528773"/>
                    </a:ext>
                  </a:extLst>
                </a:gridCol>
                <a:gridCol w="2745985">
                  <a:extLst>
                    <a:ext uri="{9D8B030D-6E8A-4147-A177-3AD203B41FA5}">
                      <a16:colId xmlns:a16="http://schemas.microsoft.com/office/drawing/2014/main" xmlns="" val="1577722895"/>
                    </a:ext>
                  </a:extLst>
                </a:gridCol>
              </a:tblGrid>
              <a:tr h="1608376">
                <a:tc>
                  <a:txBody>
                    <a:bodyPr/>
                    <a:lstStyle/>
                    <a:p>
                      <a:r>
                        <a:rPr lang="en-AU" sz="3600" dirty="0">
                          <a:solidFill>
                            <a:schemeClr val="bg2"/>
                          </a:solidFill>
                        </a:rPr>
                        <a:t>2022</a:t>
                      </a:r>
                      <a:r>
                        <a:rPr lang="en-AU" sz="2800" dirty="0">
                          <a:solidFill>
                            <a:schemeClr val="bg2"/>
                          </a:solidFill>
                        </a:rPr>
                        <a:t> </a:t>
                      </a:r>
                    </a:p>
                    <a:p>
                      <a:endParaRPr lang="en-AU" dirty="0"/>
                    </a:p>
                  </a:txBody>
                  <a:tcPr/>
                </a:tc>
                <a:tc>
                  <a:txBody>
                    <a:bodyPr/>
                    <a:lstStyle/>
                    <a:p>
                      <a:r>
                        <a:rPr lang="en-AU" sz="3600" u="sng" dirty="0">
                          <a:solidFill>
                            <a:schemeClr val="bg2"/>
                          </a:solidFill>
                        </a:rPr>
                        <a:t>2023</a:t>
                      </a:r>
                    </a:p>
                  </a:txBody>
                  <a:tcPr/>
                </a:tc>
                <a:extLst>
                  <a:ext uri="{0D108BD9-81ED-4DB2-BD59-A6C34878D82A}">
                    <a16:rowId xmlns:a16="http://schemas.microsoft.com/office/drawing/2014/main" xmlns="" val="3273061211"/>
                  </a:ext>
                </a:extLst>
              </a:tr>
              <a:tr h="1369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b="1" dirty="0"/>
                        <a:t> 84,727</a:t>
                      </a:r>
                      <a:endParaRPr lang="en-AU" sz="2800" dirty="0"/>
                    </a:p>
                    <a:p>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t>  </a:t>
                      </a:r>
                      <a:r>
                        <a:rPr lang="en-AU" sz="3200" b="1" dirty="0"/>
                        <a:t>72,734</a:t>
                      </a:r>
                      <a:endParaRPr lang="en-AU" sz="2800" b="1" dirty="0"/>
                    </a:p>
                  </a:txBody>
                  <a:tcPr/>
                </a:tc>
                <a:extLst>
                  <a:ext uri="{0D108BD9-81ED-4DB2-BD59-A6C34878D82A}">
                    <a16:rowId xmlns:a16="http://schemas.microsoft.com/office/drawing/2014/main" xmlns="" val="2009143745"/>
                  </a:ext>
                </a:extLst>
              </a:tr>
              <a:tr h="1208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1" dirty="0"/>
                        <a:t>Surplus</a:t>
                      </a:r>
                      <a:r>
                        <a:rPr lang="en-AU" sz="2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3600" b="1" dirty="0"/>
                        <a:t>104,627</a:t>
                      </a:r>
                    </a:p>
                    <a:p>
                      <a:endParaRPr lang="en-AU" dirty="0"/>
                    </a:p>
                  </a:txBody>
                  <a:tcPr/>
                </a:tc>
                <a:tc>
                  <a:txBody>
                    <a:bodyPr/>
                    <a:lstStyle/>
                    <a:p>
                      <a:r>
                        <a:rPr lang="en-AU" sz="2800" dirty="0"/>
                        <a:t> </a:t>
                      </a:r>
                      <a:r>
                        <a:rPr lang="en-AU" sz="2800" b="1" dirty="0"/>
                        <a:t>Surplus</a:t>
                      </a:r>
                    </a:p>
                    <a:p>
                      <a:r>
                        <a:rPr lang="en-AU" sz="3600" b="1" dirty="0"/>
                        <a:t>40,485</a:t>
                      </a:r>
                    </a:p>
                  </a:txBody>
                  <a:tcPr/>
                </a:tc>
                <a:extLst>
                  <a:ext uri="{0D108BD9-81ED-4DB2-BD59-A6C34878D82A}">
                    <a16:rowId xmlns:a16="http://schemas.microsoft.com/office/drawing/2014/main" xmlns="" val="2615635573"/>
                  </a:ext>
                </a:extLst>
              </a:tr>
              <a:tr h="1369710">
                <a:tc>
                  <a:txBody>
                    <a:bodyPr/>
                    <a:lstStyle/>
                    <a:p>
                      <a:r>
                        <a:rPr lang="en-US" sz="3200" b="1" kern="1200" dirty="0">
                          <a:solidFill>
                            <a:schemeClr val="dk1"/>
                          </a:solidFill>
                          <a:effectLst/>
                          <a:latin typeface="+mn-lt"/>
                          <a:ea typeface="+mn-ea"/>
                          <a:cs typeface="+mn-cs"/>
                        </a:rPr>
                        <a:t> </a:t>
                      </a:r>
                    </a:p>
                    <a:p>
                      <a:r>
                        <a:rPr lang="en-US" sz="3200" b="1" kern="1200" dirty="0">
                          <a:solidFill>
                            <a:schemeClr val="dk1"/>
                          </a:solidFill>
                          <a:effectLst/>
                          <a:latin typeface="+mn-lt"/>
                          <a:ea typeface="+mn-ea"/>
                          <a:cs typeface="+mn-cs"/>
                        </a:rPr>
                        <a:t> </a:t>
                      </a:r>
                      <a:endParaRPr lang="en-AU" sz="3200" dirty="0"/>
                    </a:p>
                  </a:txBody>
                  <a:tcPr/>
                </a:tc>
                <a:tc>
                  <a:txBody>
                    <a:bodyPr/>
                    <a:lstStyle/>
                    <a:p>
                      <a:pPr marL="0" marR="19050" lvl="0" indent="0" algn="r" defTabSz="914400" rtl="0" eaLnBrk="1" fontAlgn="auto" latinLnBrk="0" hangingPunct="1">
                        <a:lnSpc>
                          <a:spcPct val="100000"/>
                        </a:lnSpc>
                        <a:spcBef>
                          <a:spcPts val="545"/>
                        </a:spcBef>
                        <a:spcAft>
                          <a:spcPts val="0"/>
                        </a:spcAft>
                        <a:buClrTx/>
                        <a:buSzTx/>
                        <a:buFontTx/>
                        <a:buNone/>
                        <a:tabLst/>
                        <a:defRPr/>
                      </a:pPr>
                      <a:r>
                        <a:rPr lang="en-AU" sz="4400" dirty="0">
                          <a:effectLst/>
                          <a:latin typeface="DejaVu Sans"/>
                          <a:ea typeface="DejaVu Sans"/>
                          <a:cs typeface="DejaVu Sans"/>
                        </a:rPr>
                        <a:t>  </a:t>
                      </a:r>
                      <a:r>
                        <a:rPr lang="en-AU" sz="6000" dirty="0">
                          <a:effectLst/>
                          <a:latin typeface="DejaVu Sans"/>
                          <a:ea typeface="DejaVu Sans"/>
                          <a:cs typeface="DejaVu Sans"/>
                        </a:rPr>
                        <a:t> </a:t>
                      </a:r>
                    </a:p>
                  </a:txBody>
                  <a:tcPr marL="0" marR="0" marT="0" marB="0"/>
                </a:tc>
                <a:extLst>
                  <a:ext uri="{0D108BD9-81ED-4DB2-BD59-A6C34878D82A}">
                    <a16:rowId xmlns:a16="http://schemas.microsoft.com/office/drawing/2014/main" xmlns="" val="4056956214"/>
                  </a:ext>
                </a:extLst>
              </a:tr>
            </a:tbl>
          </a:graphicData>
        </a:graphic>
      </p:graphicFrame>
      <p:pic>
        <p:nvPicPr>
          <p:cNvPr id="3" name="Picture 2">
            <a:extLst>
              <a:ext uri="{FF2B5EF4-FFF2-40B4-BE49-F238E27FC236}">
                <a16:creationId xmlns:a16="http://schemas.microsoft.com/office/drawing/2014/main" xmlns="" id="{ABA42CCC-166F-10D9-2DC1-A2F787EC597F}"/>
              </a:ext>
            </a:extLst>
          </p:cNvPr>
          <p:cNvPicPr>
            <a:picLocks noChangeAspect="1"/>
          </p:cNvPicPr>
          <p:nvPr/>
        </p:nvPicPr>
        <p:blipFill>
          <a:blip r:embed="rId2" cstate="print"/>
          <a:stretch>
            <a:fillRect/>
          </a:stretch>
        </p:blipFill>
        <p:spPr>
          <a:xfrm>
            <a:off x="5562600" y="-185464"/>
            <a:ext cx="4669941" cy="1707028"/>
          </a:xfrm>
          <a:prstGeom prst="rect">
            <a:avLst/>
          </a:prstGeom>
        </p:spPr>
      </p:pic>
    </p:spTree>
    <p:extLst>
      <p:ext uri="{BB962C8B-B14F-4D97-AF65-F5344CB8AC3E}">
        <p14:creationId xmlns:p14="http://schemas.microsoft.com/office/powerpoint/2010/main" xmlns="" val="866021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737A8-1C49-17E2-9059-7796C4368FA3}"/>
              </a:ext>
            </a:extLst>
          </p:cNvPr>
          <p:cNvSpPr>
            <a:spLocks noGrp="1"/>
          </p:cNvSpPr>
          <p:nvPr>
            <p:ph type="title"/>
          </p:nvPr>
        </p:nvSpPr>
        <p:spPr>
          <a:xfrm>
            <a:off x="713232" y="365125"/>
            <a:ext cx="10701528" cy="426023"/>
          </a:xfrm>
        </p:spPr>
        <p:txBody>
          <a:bodyPr>
            <a:noAutofit/>
          </a:bodyPr>
          <a:lstStyle/>
          <a:p>
            <a:r>
              <a:rPr lang="en-AU" sz="4800" dirty="0"/>
              <a:t>Assets and Liabilities Statement </a:t>
            </a:r>
          </a:p>
        </p:txBody>
      </p:sp>
      <p:sp>
        <p:nvSpPr>
          <p:cNvPr id="3" name="Content Placeholder 2">
            <a:extLst>
              <a:ext uri="{FF2B5EF4-FFF2-40B4-BE49-F238E27FC236}">
                <a16:creationId xmlns:a16="http://schemas.microsoft.com/office/drawing/2014/main" xmlns="" id="{DAB54645-DDCB-BA82-E01C-9EF356C9F28F}"/>
              </a:ext>
            </a:extLst>
          </p:cNvPr>
          <p:cNvSpPr>
            <a:spLocks noGrp="1"/>
          </p:cNvSpPr>
          <p:nvPr>
            <p:ph idx="1"/>
          </p:nvPr>
        </p:nvSpPr>
        <p:spPr>
          <a:xfrm>
            <a:off x="713232" y="1517905"/>
            <a:ext cx="10701528" cy="4613338"/>
          </a:xfrm>
        </p:spPr>
        <p:txBody>
          <a:bodyPr>
            <a:normAutofit fontScale="32500" lnSpcReduction="20000"/>
          </a:bodyPr>
          <a:lstStyle/>
          <a:p>
            <a:r>
              <a:rPr lang="en-AU" sz="4000" dirty="0"/>
              <a:t>Current Assets</a:t>
            </a:r>
          </a:p>
          <a:p>
            <a:pPr lvl="2"/>
            <a:r>
              <a:rPr lang="en-AU" sz="3700" dirty="0"/>
              <a:t> Cheque account -263,936.37</a:t>
            </a:r>
          </a:p>
          <a:p>
            <a:pPr lvl="2"/>
            <a:r>
              <a:rPr lang="en-AU" sz="3700" dirty="0"/>
              <a:t>Term Deposit – 52,589.98 </a:t>
            </a:r>
          </a:p>
          <a:p>
            <a:pPr lvl="2"/>
            <a:r>
              <a:rPr lang="en-AU" sz="3700" dirty="0"/>
              <a:t>Donation Account -27.321.02</a:t>
            </a:r>
          </a:p>
          <a:p>
            <a:pPr marL="457200" lvl="1" indent="0">
              <a:buNone/>
            </a:pPr>
            <a:r>
              <a:rPr lang="en-AU" sz="3400" b="1" dirty="0"/>
              <a:t>         </a:t>
            </a:r>
          </a:p>
          <a:p>
            <a:pPr marL="457200" lvl="1" indent="0">
              <a:buNone/>
            </a:pPr>
            <a:r>
              <a:rPr lang="en-AU" sz="6200" b="1" dirty="0"/>
              <a:t>Total Assets -     343,847.37 </a:t>
            </a:r>
            <a:endParaRPr lang="en-AU" sz="6200" dirty="0"/>
          </a:p>
          <a:p>
            <a:pPr marL="457200" lvl="1" indent="0">
              <a:buNone/>
            </a:pPr>
            <a:endParaRPr lang="en-AU" sz="2500" dirty="0"/>
          </a:p>
          <a:p>
            <a:pPr marL="457200" lvl="1" indent="0">
              <a:buNone/>
            </a:pPr>
            <a:r>
              <a:rPr lang="en-AU" sz="2500" dirty="0"/>
              <a:t>-----------------------------------------------------------------------------------------------------------------------------------------------------------------------------------------      </a:t>
            </a:r>
          </a:p>
          <a:p>
            <a:pPr marL="457200" lvl="1" indent="0">
              <a:buNone/>
            </a:pPr>
            <a:r>
              <a:rPr lang="en-AU" sz="4500" dirty="0"/>
              <a:t>Total Liabilities</a:t>
            </a:r>
          </a:p>
          <a:p>
            <a:pPr marL="914400" lvl="2" indent="0">
              <a:buNone/>
            </a:pPr>
            <a:r>
              <a:rPr lang="en-AU" sz="4000" dirty="0"/>
              <a:t>Rent Payable -0.00</a:t>
            </a:r>
          </a:p>
          <a:p>
            <a:pPr marL="914400" lvl="2" indent="0">
              <a:buNone/>
            </a:pPr>
            <a:r>
              <a:rPr lang="en-AU" sz="4000" dirty="0"/>
              <a:t> other liabilities-0.00</a:t>
            </a:r>
          </a:p>
          <a:p>
            <a:pPr marL="914400" lvl="2" indent="0">
              <a:buNone/>
            </a:pPr>
            <a:r>
              <a:rPr lang="en-AU" sz="4000" dirty="0"/>
              <a:t>Total Liabilities – 0.,00  </a:t>
            </a:r>
          </a:p>
          <a:p>
            <a:pPr marL="457200" lvl="1" indent="0">
              <a:buNone/>
            </a:pPr>
            <a:r>
              <a:rPr lang="en-AU" dirty="0"/>
              <a:t>-</a:t>
            </a:r>
          </a:p>
          <a:p>
            <a:pPr marL="457200" lvl="1" indent="0">
              <a:buNone/>
            </a:pPr>
            <a:endParaRPr lang="en-AU" dirty="0"/>
          </a:p>
          <a:p>
            <a:pPr marL="457200" lvl="1" indent="0">
              <a:buNone/>
            </a:pPr>
            <a:r>
              <a:rPr lang="en-AU" dirty="0"/>
              <a:t>-----------------------------------------------------------------------------------------------------------------------------------------------------------------------------------------------------------------------------------------------------------------------------</a:t>
            </a:r>
          </a:p>
          <a:p>
            <a:pPr marL="457200" lvl="1" indent="0">
              <a:buNone/>
            </a:pPr>
            <a:endParaRPr lang="en-AU" dirty="0"/>
          </a:p>
          <a:p>
            <a:pPr marL="457200" lvl="1" indent="0">
              <a:buNone/>
            </a:pPr>
            <a:r>
              <a:rPr lang="en-AU" sz="5500" dirty="0"/>
              <a:t>Total Assets – 343,847.37</a:t>
            </a:r>
          </a:p>
          <a:p>
            <a:pPr marL="457200" lvl="1" indent="0">
              <a:buNone/>
            </a:pPr>
            <a:r>
              <a:rPr lang="en-AU" sz="2000" dirty="0"/>
              <a:t>--------------------------------------------------------------------------------------------------------------------------------------------------------------------------------------------------------------------</a:t>
            </a:r>
          </a:p>
          <a:p>
            <a:pPr marL="457200" lvl="1" indent="0">
              <a:buNone/>
            </a:pPr>
            <a:r>
              <a:rPr lang="en-AU" sz="3800" dirty="0"/>
              <a:t>Member benefits </a:t>
            </a:r>
          </a:p>
          <a:p>
            <a:pPr marL="457200" lvl="1" indent="0">
              <a:buNone/>
            </a:pPr>
            <a:r>
              <a:rPr lang="en-AU" sz="3800" dirty="0"/>
              <a:t>Retained earning –303,362.37</a:t>
            </a:r>
          </a:p>
          <a:p>
            <a:pPr marL="457200" lvl="1" indent="0">
              <a:buNone/>
            </a:pPr>
            <a:r>
              <a:rPr lang="en-AU" sz="3800" dirty="0"/>
              <a:t>Current earning – 40,485 </a:t>
            </a:r>
          </a:p>
          <a:p>
            <a:pPr marL="457200" lvl="1" indent="0">
              <a:buNone/>
            </a:pPr>
            <a:endParaRPr lang="en-AU" sz="3800" dirty="0"/>
          </a:p>
          <a:p>
            <a:pPr marL="457200" lvl="1" indent="0">
              <a:buNone/>
            </a:pPr>
            <a:r>
              <a:rPr lang="en-AU" sz="3800" dirty="0"/>
              <a:t>Total                343,847.37 </a:t>
            </a:r>
          </a:p>
        </p:txBody>
      </p:sp>
      <p:graphicFrame>
        <p:nvGraphicFramePr>
          <p:cNvPr id="6" name="Table 5">
            <a:extLst>
              <a:ext uri="{FF2B5EF4-FFF2-40B4-BE49-F238E27FC236}">
                <a16:creationId xmlns:a16="http://schemas.microsoft.com/office/drawing/2014/main" xmlns="" id="{781B995B-8412-788A-A5AB-9C2EC9222973}"/>
              </a:ext>
            </a:extLst>
          </p:cNvPr>
          <p:cNvGraphicFramePr>
            <a:graphicFrameLocks noGrp="1"/>
          </p:cNvGraphicFramePr>
          <p:nvPr>
            <p:extLst>
              <p:ext uri="{D42A27DB-BD31-4B8C-83A1-F6EECF244321}">
                <p14:modId xmlns:p14="http://schemas.microsoft.com/office/powerpoint/2010/main" xmlns="" val="2566664579"/>
              </p:ext>
            </p:extLst>
          </p:nvPr>
        </p:nvGraphicFramePr>
        <p:xfrm>
          <a:off x="841248" y="868680"/>
          <a:ext cx="5897880" cy="6248400"/>
        </p:xfrm>
        <a:graphic>
          <a:graphicData uri="http://schemas.openxmlformats.org/drawingml/2006/table">
            <a:tbl>
              <a:tblPr/>
              <a:tblGrid>
                <a:gridCol w="5897880">
                  <a:extLst>
                    <a:ext uri="{9D8B030D-6E8A-4147-A177-3AD203B41FA5}">
                      <a16:colId xmlns:a16="http://schemas.microsoft.com/office/drawing/2014/main" xmlns="" val="3981891363"/>
                    </a:ext>
                  </a:extLst>
                </a:gridCol>
              </a:tblGrid>
              <a:tr h="6248400">
                <a:tc>
                  <a:txBody>
                    <a:bodyPr/>
                    <a:lstStyle/>
                    <a:p>
                      <a:r>
                        <a:rPr lang="en-AU" sz="2400" b="1" u="sng" dirty="0">
                          <a:solidFill>
                            <a:srgbClr val="FFFF00"/>
                          </a:solidFill>
                        </a:rPr>
                        <a:t>2022-2023 </a:t>
                      </a:r>
                    </a:p>
                    <a:p>
                      <a:endParaRPr lang="en-AU" dirty="0"/>
                    </a:p>
                    <a:p>
                      <a:r>
                        <a:rPr lang="en-AU" dirty="0"/>
                        <a:t> </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r>
                        <a:rPr lang="en-AU" sz="2800" b="1" dirty="0">
                          <a:solidFill>
                            <a:srgbClr val="FFC000"/>
                          </a:solidFill>
                        </a:rPr>
                        <a:t>Total Assets  -  343,847,37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805131384"/>
                  </a:ext>
                </a:extLst>
              </a:tr>
            </a:tbl>
          </a:graphicData>
        </a:graphic>
      </p:graphicFrame>
      <p:graphicFrame>
        <p:nvGraphicFramePr>
          <p:cNvPr id="7" name="Table 6">
            <a:extLst>
              <a:ext uri="{FF2B5EF4-FFF2-40B4-BE49-F238E27FC236}">
                <a16:creationId xmlns:a16="http://schemas.microsoft.com/office/drawing/2014/main" xmlns="" id="{2D5E7EF7-AAE6-8526-3E60-6B183B60E1FB}"/>
              </a:ext>
            </a:extLst>
          </p:cNvPr>
          <p:cNvGraphicFramePr>
            <a:graphicFrameLocks noGrp="1"/>
          </p:cNvGraphicFramePr>
          <p:nvPr>
            <p:extLst>
              <p:ext uri="{D42A27DB-BD31-4B8C-83A1-F6EECF244321}">
                <p14:modId xmlns:p14="http://schemas.microsoft.com/office/powerpoint/2010/main" xmlns="" val="822983315"/>
              </p:ext>
            </p:extLst>
          </p:nvPr>
        </p:nvGraphicFramePr>
        <p:xfrm>
          <a:off x="6739128" y="1033272"/>
          <a:ext cx="5248656" cy="5824728"/>
        </p:xfrm>
        <a:graphic>
          <a:graphicData uri="http://schemas.openxmlformats.org/drawingml/2006/table">
            <a:tbl>
              <a:tblPr/>
              <a:tblGrid>
                <a:gridCol w="5248656">
                  <a:extLst>
                    <a:ext uri="{9D8B030D-6E8A-4147-A177-3AD203B41FA5}">
                      <a16:colId xmlns:a16="http://schemas.microsoft.com/office/drawing/2014/main" xmlns="" val="634483492"/>
                    </a:ext>
                  </a:extLst>
                </a:gridCol>
              </a:tblGrid>
              <a:tr h="5824728">
                <a:tc>
                  <a:txBody>
                    <a:bodyPr/>
                    <a:lstStyle/>
                    <a:p>
                      <a:r>
                        <a:rPr lang="en-AU" sz="2400" b="1" u="sng" dirty="0">
                          <a:solidFill>
                            <a:srgbClr val="FFFF00"/>
                          </a:solidFill>
                        </a:rPr>
                        <a:t>2021-22</a:t>
                      </a:r>
                    </a:p>
                    <a:p>
                      <a:r>
                        <a:rPr lang="en-AU" dirty="0" err="1"/>
                        <a:t>Chq</a:t>
                      </a:r>
                      <a:r>
                        <a:rPr lang="en-AU" dirty="0"/>
                        <a:t> Account – 228561</a:t>
                      </a:r>
                    </a:p>
                    <a:p>
                      <a:r>
                        <a:rPr lang="en-AU" dirty="0"/>
                        <a:t>Term deposit -51383</a:t>
                      </a:r>
                    </a:p>
                    <a:p>
                      <a:r>
                        <a:rPr lang="en-AU" dirty="0"/>
                        <a:t>Donation – 21126</a:t>
                      </a:r>
                    </a:p>
                    <a:p>
                      <a:r>
                        <a:rPr lang="en-AU" dirty="0"/>
                        <a:t>GST Refund -4220</a:t>
                      </a:r>
                    </a:p>
                    <a:p>
                      <a:r>
                        <a:rPr lang="en-AU" b="1" dirty="0"/>
                        <a:t>Total Assets -305,290.00</a:t>
                      </a:r>
                    </a:p>
                    <a:p>
                      <a:endParaRPr lang="en-AU" dirty="0"/>
                    </a:p>
                    <a:p>
                      <a:r>
                        <a:rPr lang="en-AU" dirty="0"/>
                        <a:t>  </a:t>
                      </a:r>
                      <a:r>
                        <a:rPr lang="en-AU" sz="1600" dirty="0"/>
                        <a:t>Total Liabilities</a:t>
                      </a:r>
                    </a:p>
                    <a:p>
                      <a:r>
                        <a:rPr lang="en-AU" sz="1600" dirty="0"/>
                        <a:t>Rent Payable -0.00</a:t>
                      </a:r>
                    </a:p>
                    <a:p>
                      <a:r>
                        <a:rPr lang="en-AU" sz="1600" dirty="0"/>
                        <a:t> other liabilities-0.00</a:t>
                      </a:r>
                    </a:p>
                    <a:p>
                      <a:r>
                        <a:rPr lang="en-AU" sz="1600" dirty="0"/>
                        <a:t>Total Liabilities – 0.,00 </a:t>
                      </a:r>
                    </a:p>
                    <a:p>
                      <a:endParaRPr lang="en-AU"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305,290.00</a:t>
                      </a:r>
                    </a:p>
                    <a:p>
                      <a:r>
                        <a:rPr lang="en-AU" dirty="0"/>
                        <a:t>-----------------------------------------------------</a:t>
                      </a:r>
                    </a:p>
                    <a:p>
                      <a:endParaRPr lang="en-AU" dirty="0"/>
                    </a:p>
                    <a:p>
                      <a:r>
                        <a:rPr lang="en-AU" dirty="0"/>
                        <a:t> Retained earnings-200.662.00</a:t>
                      </a:r>
                    </a:p>
                    <a:p>
                      <a:r>
                        <a:rPr lang="en-AU" dirty="0"/>
                        <a:t>Current earnings- 104,627.00</a:t>
                      </a:r>
                    </a:p>
                    <a:p>
                      <a:endParaRPr lang="en-AU" dirty="0"/>
                    </a:p>
                    <a:p>
                      <a:endParaRPr lang="en-AU" dirty="0"/>
                    </a:p>
                    <a:p>
                      <a:r>
                        <a:rPr lang="en-AU" sz="2800" b="1" dirty="0">
                          <a:solidFill>
                            <a:srgbClr val="FFC000"/>
                          </a:solidFill>
                        </a:rPr>
                        <a:t>Total Assets- 305.289.00</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2145054825"/>
                  </a:ext>
                </a:extLst>
              </a:tr>
            </a:tbl>
          </a:graphicData>
        </a:graphic>
      </p:graphicFrame>
    </p:spTree>
    <p:extLst>
      <p:ext uri="{BB962C8B-B14F-4D97-AF65-F5344CB8AC3E}">
        <p14:creationId xmlns:p14="http://schemas.microsoft.com/office/powerpoint/2010/main" xmlns="" val="331139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70" name="Rectangle 69">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72" name="Rectangle 71">
            <a:extLst>
              <a:ext uri="{FF2B5EF4-FFF2-40B4-BE49-F238E27FC236}">
                <a16:creationId xmlns:a16="http://schemas.microsoft.com/office/drawing/2014/main" xmlns="" id="{326E4BE8-974E-4111-BA00-3C445D066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74" name="Rectangle 73">
            <a:extLst>
              <a:ext uri="{FF2B5EF4-FFF2-40B4-BE49-F238E27FC236}">
                <a16:creationId xmlns:a16="http://schemas.microsoft.com/office/drawing/2014/main" xmlns="" id="{D04CF648-5CB3-49E4-BE34-8A0598901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76" name="Rectangle 75">
            <a:extLst>
              <a:ext uri="{FF2B5EF4-FFF2-40B4-BE49-F238E27FC236}">
                <a16:creationId xmlns:a16="http://schemas.microsoft.com/office/drawing/2014/main" xmlns="" id="{669E559C-09DA-4586-86C9-F3C05D9A0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F0359325-494F-446D-1590-862EC4A33CD5}"/>
              </a:ext>
            </a:extLst>
          </p:cNvPr>
          <p:cNvSpPr>
            <a:spLocks noGrp="1"/>
          </p:cNvSpPr>
          <p:nvPr>
            <p:ph type="title"/>
          </p:nvPr>
        </p:nvSpPr>
        <p:spPr>
          <a:xfrm>
            <a:off x="3429000" y="631372"/>
            <a:ext cx="5103298" cy="3429000"/>
          </a:xfrm>
        </p:spPr>
        <p:txBody>
          <a:bodyPr vert="horz" lIns="91440" tIns="45720" rIns="91440" bIns="45720" rtlCol="0" anchor="b">
            <a:normAutofit/>
          </a:bodyPr>
          <a:lstStyle/>
          <a:p>
            <a:pPr algn="ctr"/>
            <a:r>
              <a:rPr lang="en-US" sz="3400" dirty="0"/>
              <a:t>EXECUTIVE DIRECTOR ‘S REPORT</a:t>
            </a:r>
            <a:br>
              <a:rPr lang="en-US" sz="3400" dirty="0"/>
            </a:br>
            <a:r>
              <a:rPr lang="en-US" sz="3400" dirty="0"/>
              <a:t>PROFESSOR MANJULA </a:t>
            </a:r>
            <a:br>
              <a:rPr lang="en-US" sz="3400" dirty="0"/>
            </a:br>
            <a:r>
              <a:rPr lang="en-US" sz="3400" dirty="0"/>
              <a:t>DATTA O’CONNOR </a:t>
            </a:r>
          </a:p>
        </p:txBody>
      </p:sp>
      <p:sp>
        <p:nvSpPr>
          <p:cNvPr id="78" name="Rectangle 77">
            <a:extLst>
              <a:ext uri="{FF2B5EF4-FFF2-40B4-BE49-F238E27FC236}">
                <a16:creationId xmlns:a16="http://schemas.microsoft.com/office/drawing/2014/main" xmlns="" id="{8ED0EEA0-F821-4F0C-B78E-25855FBB41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0"/>
            <a:ext cx="3433756"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a:extLst>
              <a:ext uri="{FF2B5EF4-FFF2-40B4-BE49-F238E27FC236}">
                <a16:creationId xmlns:a16="http://schemas.microsoft.com/office/drawing/2014/main" xmlns="" id="{14548BC0-162E-4107-81DF-7389BF82F6D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0" y="0"/>
            <a:ext cx="3429000" cy="3429000"/>
          </a:xfrm>
          <a:prstGeom prst="rect">
            <a:avLst/>
          </a:prstGeom>
        </p:spPr>
      </p:pic>
      <p:sp>
        <p:nvSpPr>
          <p:cNvPr id="82" name="Rectangle 81">
            <a:extLst>
              <a:ext uri="{FF2B5EF4-FFF2-40B4-BE49-F238E27FC236}">
                <a16:creationId xmlns:a16="http://schemas.microsoft.com/office/drawing/2014/main" xmlns="" id="{432C5BC4-015B-41F9-B453-DBEC7124E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082F5594-17D7-A44D-FA69-D257FC781011}"/>
              </a:ext>
            </a:extLst>
          </p:cNvPr>
          <p:cNvPicPr>
            <a:picLocks noChangeAspect="1"/>
          </p:cNvPicPr>
          <p:nvPr/>
        </p:nvPicPr>
        <p:blipFill>
          <a:blip r:embed="rId4" cstate="print"/>
          <a:stretch>
            <a:fillRect/>
          </a:stretch>
        </p:blipFill>
        <p:spPr>
          <a:xfrm>
            <a:off x="9267228" y="100358"/>
            <a:ext cx="2691022" cy="2784356"/>
          </a:xfrm>
          <a:prstGeom prst="rect">
            <a:avLst/>
          </a:prstGeom>
        </p:spPr>
      </p:pic>
      <p:sp>
        <p:nvSpPr>
          <p:cNvPr id="84" name="Rectangle 83">
            <a:extLst>
              <a:ext uri="{FF2B5EF4-FFF2-40B4-BE49-F238E27FC236}">
                <a16:creationId xmlns:a16="http://schemas.microsoft.com/office/drawing/2014/main" xmlns="" id="{9D6650AA-9995-401C-A354-276AB7A38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3427200"/>
            <a:ext cx="3435556"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10;&#10;Description automatically generated">
            <a:extLst>
              <a:ext uri="{FF2B5EF4-FFF2-40B4-BE49-F238E27FC236}">
                <a16:creationId xmlns:a16="http://schemas.microsoft.com/office/drawing/2014/main" xmlns="" id="{617C46D6-4362-85EE-1501-A90468A58FB4}"/>
              </a:ext>
            </a:extLst>
          </p:cNvPr>
          <p:cNvPicPr>
            <a:picLocks noGrp="1" noChangeAspect="1"/>
          </p:cNvPicPr>
          <p:nvPr>
            <p:ph idx="1"/>
          </p:nvPr>
        </p:nvPicPr>
        <p:blipFill>
          <a:blip r:embed="rId5" cstate="print"/>
          <a:stretch>
            <a:fillRect/>
          </a:stretch>
        </p:blipFill>
        <p:spPr>
          <a:xfrm>
            <a:off x="110945" y="524901"/>
            <a:ext cx="3313301" cy="1750214"/>
          </a:xfrm>
          <a:prstGeom prst="rect">
            <a:avLst/>
          </a:prstGeom>
        </p:spPr>
      </p:pic>
      <p:sp>
        <p:nvSpPr>
          <p:cNvPr id="86" name="Rectangle 85">
            <a:extLst>
              <a:ext uri="{FF2B5EF4-FFF2-40B4-BE49-F238E27FC236}">
                <a16:creationId xmlns:a16="http://schemas.microsoft.com/office/drawing/2014/main" xmlns="" id="{0D0A4853-EC6F-4CC5-A9EC-F91612C632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a:extLst>
              <a:ext uri="{FF2B5EF4-FFF2-40B4-BE49-F238E27FC236}">
                <a16:creationId xmlns:a16="http://schemas.microsoft.com/office/drawing/2014/main" xmlns="" id="{DF2AA3CE-B974-48CA-96E0-5573A78E365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8767754" y="3424500"/>
            <a:ext cx="3429000" cy="3429000"/>
          </a:xfrm>
          <a:prstGeom prst="rect">
            <a:avLst/>
          </a:prstGeom>
        </p:spPr>
      </p:pic>
    </p:spTree>
    <p:extLst>
      <p:ext uri="{BB962C8B-B14F-4D97-AF65-F5344CB8AC3E}">
        <p14:creationId xmlns:p14="http://schemas.microsoft.com/office/powerpoint/2010/main" xmlns="" val="4110755047"/>
      </p:ext>
    </p:extLst>
  </p:cSld>
  <p:clrMapOvr>
    <a:masterClrMapping/>
  </p:clrMapOvr>
</p:sld>
</file>

<file path=ppt/theme/theme1.xml><?xml version="1.0" encoding="utf-8"?>
<a:theme xmlns:a="http://schemas.openxmlformats.org/drawingml/2006/main" name="Celebration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elebrationVTI" id="{BAD6E4D6-FB5F-472A-BAD2-154760D77BE0}" vid="{59D360FE-6438-46F1-A5A6-11415132A23A}"/>
    </a:ext>
  </a:extLst>
</a:theme>
</file>

<file path=docProps/app.xml><?xml version="1.0" encoding="utf-8"?>
<Properties xmlns="http://schemas.openxmlformats.org/officeDocument/2006/extended-properties" xmlns:vt="http://schemas.openxmlformats.org/officeDocument/2006/docPropsVTypes">
  <TotalTime>10313</TotalTime>
  <Words>2137</Words>
  <Application>Microsoft Office PowerPoint</Application>
  <PresentationFormat>Custom</PresentationFormat>
  <Paragraphs>305</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CelebrationVTI</vt:lpstr>
      <vt:lpstr>AGM  ANNUAL REPORT 2023</vt:lpstr>
      <vt:lpstr>CHAIRMAN’S  REPORT  PROFESSOR IAN HOWIE </vt:lpstr>
      <vt:lpstr>Slide 3</vt:lpstr>
      <vt:lpstr>Audited Income and Expense Statement For the year ended 30 June 2022 </vt:lpstr>
      <vt:lpstr>      Accounts are unaudited, will be completed by February 2024.   Thanks to book keepr Ms Nyein Nyein for preparing the financial statement  </vt:lpstr>
      <vt:lpstr>INCOME  </vt:lpstr>
      <vt:lpstr>Expenditure   </vt:lpstr>
      <vt:lpstr>Assets and Liabilities Statement </vt:lpstr>
      <vt:lpstr>EXECUTIVE DIRECTOR ‘S REPORT PROFESSOR MANJULA  DATTA O’CONNOR </vt:lpstr>
      <vt:lpstr>ACHRH influence on policy </vt:lpstr>
      <vt:lpstr>Achrh chairs the National dowry abuse working group</vt:lpstr>
      <vt:lpstr>ACHRH –Advisory and collaboration   </vt:lpstr>
      <vt:lpstr>Slide 13</vt:lpstr>
      <vt:lpstr>Slide 14</vt:lpstr>
      <vt:lpstr>Slide 15</vt:lpstr>
      <vt:lpstr>Advocacy and Results </vt:lpstr>
      <vt:lpstr>Slide 17</vt:lpstr>
      <vt:lpstr>Project Work 2022</vt:lpstr>
      <vt:lpstr>Mutual Relational Respect workshops since 2012 </vt:lpstr>
      <vt:lpstr>Slide 20</vt:lpstr>
      <vt:lpstr> 2017-2024  ACHRH  awarded DSS funding to extend MCR training to primary prevention :</vt:lpstr>
      <vt:lpstr>MRR with Professionals  Lady Doctors group Egyptian Trainee Priests </vt:lpstr>
      <vt:lpstr>Feedback </vt:lpstr>
      <vt:lpstr>ACHRH NEWSLETTER  </vt:lpstr>
      <vt:lpstr>        Evaluation of programs    by  Effective Change    Clare Keating </vt:lpstr>
      <vt:lpstr>Dowry Abuse prevention campaign </vt:lpstr>
      <vt:lpstr>National Dowry Abuse Prevention Project Outputs </vt:lpstr>
      <vt:lpstr>FLAGSHIP PROJECT 2022</vt:lpstr>
      <vt:lpstr>About the grant program</vt:lpstr>
      <vt:lpstr>Supporting Multicultural and Faith Communities to Prevent Family Violence</vt:lpstr>
      <vt:lpstr>SNEH Theatre Project </vt:lpstr>
      <vt:lpstr>Why Community Participatory Theatre?</vt:lpstr>
      <vt:lpstr>WHY COMMUNITY PARTCIPATORY THEATRE ? </vt:lpstr>
      <vt:lpstr>CP Theatre gives the audience a part in the dramatic action</vt:lpstr>
      <vt:lpstr>Creating the foundation of Sneh Theatre  </vt:lpstr>
      <vt:lpstr>Development and rehearsals </vt:lpstr>
      <vt:lpstr>Slide 37</vt:lpstr>
      <vt:lpstr>Three skits were selected for development</vt:lpstr>
      <vt:lpstr>Development and rehearsals </vt:lpstr>
      <vt:lpstr>3 Community performances   2022 </vt:lpstr>
      <vt:lpstr>Community performances - 2023 </vt:lpstr>
      <vt:lpstr>Evaluation - SNEH – by the numbers</vt:lpstr>
      <vt:lpstr>EVALUATION  Contributing to knowledge and understanding through project evaluation  </vt:lpstr>
      <vt:lpstr>What did the audience members say? </vt:lpstr>
      <vt:lpstr> Messages audience members took from the performance  </vt:lpstr>
      <vt:lpstr>From the first workshop… </vt:lpstr>
      <vt:lpstr>To the final standing ovation</vt:lpstr>
      <vt:lpstr>The project brought the community together</vt:lpstr>
      <vt:lpstr>Created an amazing group of actors</vt:lpstr>
      <vt:lpstr>Held together by an amazing Project Team</vt:lpstr>
      <vt:lpstr>THANK YOU  FOR LISTENING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AGM  ANNUAL REPORT 2022</dc:title>
  <dc:creator>manjula oconnor</dc:creator>
  <cp:lastModifiedBy>Gauri</cp:lastModifiedBy>
  <cp:revision>19</cp:revision>
  <dcterms:created xsi:type="dcterms:W3CDTF">2022-12-05T03:42:29Z</dcterms:created>
  <dcterms:modified xsi:type="dcterms:W3CDTF">2025-09-22T01:37:53Z</dcterms:modified>
</cp:coreProperties>
</file>