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65" r:id="rId4"/>
    <p:sldId id="312" r:id="rId5"/>
    <p:sldId id="316" r:id="rId6"/>
    <p:sldId id="313" r:id="rId7"/>
    <p:sldId id="348" r:id="rId8"/>
    <p:sldId id="258" r:id="rId9"/>
    <p:sldId id="261" r:id="rId10"/>
    <p:sldId id="260" r:id="rId11"/>
    <p:sldId id="259" r:id="rId12"/>
    <p:sldId id="342" r:id="rId13"/>
    <p:sldId id="343" r:id="rId14"/>
    <p:sldId id="318" r:id="rId15"/>
    <p:sldId id="319" r:id="rId16"/>
    <p:sldId id="321" r:id="rId17"/>
    <p:sldId id="344" r:id="rId18"/>
    <p:sldId id="264" r:id="rId19"/>
    <p:sldId id="323" r:id="rId20"/>
    <p:sldId id="345" r:id="rId21"/>
    <p:sldId id="346" r:id="rId22"/>
    <p:sldId id="347" r:id="rId23"/>
    <p:sldId id="324" r:id="rId24"/>
    <p:sldId id="272" r:id="rId25"/>
    <p:sldId id="275" r:id="rId26"/>
    <p:sldId id="294" r:id="rId27"/>
    <p:sldId id="329" r:id="rId28"/>
    <p:sldId id="291" r:id="rId29"/>
    <p:sldId id="292" r:id="rId30"/>
    <p:sldId id="296" r:id="rId31"/>
    <p:sldId id="330" r:id="rId32"/>
    <p:sldId id="331" r:id="rId33"/>
    <p:sldId id="332" r:id="rId34"/>
    <p:sldId id="298" r:id="rId35"/>
    <p:sldId id="288" r:id="rId36"/>
    <p:sldId id="333" r:id="rId37"/>
    <p:sldId id="289" r:id="rId38"/>
    <p:sldId id="334" r:id="rId39"/>
    <p:sldId id="335" r:id="rId40"/>
    <p:sldId id="336" r:id="rId41"/>
    <p:sldId id="337" r:id="rId42"/>
    <p:sldId id="338" r:id="rId43"/>
    <p:sldId id="339" r:id="rId44"/>
    <p:sldId id="340" r:id="rId45"/>
    <p:sldId id="341"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198" autoAdjust="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Varun.Saigal\Downloads\ACHRH%202024%20FOR%20AUDIT.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AU"/>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Financial Performance</a:t>
            </a:r>
          </a:p>
        </c:rich>
      </c:tx>
      <c:layout/>
      <c:spPr>
        <a:noFill/>
        <a:ln>
          <a:noFill/>
        </a:ln>
        <a:effectLst/>
      </c:spPr>
    </c:title>
    <c:plotArea>
      <c:layout/>
      <c:barChart>
        <c:barDir val="col"/>
        <c:grouping val="clustered"/>
        <c:ser>
          <c:idx val="0"/>
          <c:order val="0"/>
          <c:tx>
            <c:strRef>
              <c:f>Sheet1!$C$9</c:f>
              <c:strCache>
                <c:ptCount val="1"/>
                <c:pt idx="0">
                  <c:v> Income</c:v>
                </c:pt>
              </c:strCache>
            </c:strRef>
          </c:tx>
          <c:spPr>
            <a:solidFill>
              <a:srgbClr val="FFFF00"/>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Sheet1!$D$2:$F$2</c:f>
              <c:strCache>
                <c:ptCount val="3"/>
                <c:pt idx="0">
                  <c:v>2021-22</c:v>
                </c:pt>
                <c:pt idx="1">
                  <c:v>2022-23</c:v>
                </c:pt>
                <c:pt idx="2">
                  <c:v>2023-24</c:v>
                </c:pt>
              </c:strCache>
            </c:strRef>
          </c:cat>
          <c:val>
            <c:numRef>
              <c:f>Sheet1!$D$9:$F$9</c:f>
              <c:numCache>
                <c:formatCode>#,##0</c:formatCode>
                <c:ptCount val="3"/>
                <c:pt idx="0">
                  <c:v>189354</c:v>
                </c:pt>
                <c:pt idx="1">
                  <c:v>113219</c:v>
                </c:pt>
                <c:pt idx="2">
                  <c:v>151770</c:v>
                </c:pt>
              </c:numCache>
            </c:numRef>
          </c:val>
          <c:extLst xmlns:c16r2="http://schemas.microsoft.com/office/drawing/2015/06/chart">
            <c:ext xmlns:c16="http://schemas.microsoft.com/office/drawing/2014/chart" uri="{C3380CC4-5D6E-409C-BE32-E72D297353CC}">
              <c16:uniqueId val="{00000000-B80B-4D3B-AD91-C924A195CBA4}"/>
            </c:ext>
          </c:extLst>
        </c:ser>
        <c:ser>
          <c:idx val="1"/>
          <c:order val="1"/>
          <c:tx>
            <c:strRef>
              <c:f>Sheet1!$C$11</c:f>
              <c:strCache>
                <c:ptCount val="1"/>
                <c:pt idx="0">
                  <c:v>Expenses</c:v>
                </c:pt>
              </c:strCache>
            </c:strRef>
          </c:tx>
          <c:spPr>
            <a:solidFill>
              <a:srgbClr val="FF0000"/>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Sheet1!$D$2:$F$2</c:f>
              <c:strCache>
                <c:ptCount val="3"/>
                <c:pt idx="0">
                  <c:v>2021-22</c:v>
                </c:pt>
                <c:pt idx="1">
                  <c:v>2022-23</c:v>
                </c:pt>
                <c:pt idx="2">
                  <c:v>2023-24</c:v>
                </c:pt>
              </c:strCache>
            </c:strRef>
          </c:cat>
          <c:val>
            <c:numRef>
              <c:f>Sheet1!$D$11:$F$11</c:f>
              <c:numCache>
                <c:formatCode>#,##0</c:formatCode>
                <c:ptCount val="3"/>
                <c:pt idx="0">
                  <c:v>84727</c:v>
                </c:pt>
                <c:pt idx="1">
                  <c:v>72734</c:v>
                </c:pt>
                <c:pt idx="2">
                  <c:v>113002</c:v>
                </c:pt>
              </c:numCache>
            </c:numRef>
          </c:val>
          <c:extLst xmlns:c16r2="http://schemas.microsoft.com/office/drawing/2015/06/chart">
            <c:ext xmlns:c16="http://schemas.microsoft.com/office/drawing/2014/chart" uri="{C3380CC4-5D6E-409C-BE32-E72D297353CC}">
              <c16:uniqueId val="{00000001-B80B-4D3B-AD91-C924A195CBA4}"/>
            </c:ext>
          </c:extLst>
        </c:ser>
        <c:ser>
          <c:idx val="2"/>
          <c:order val="2"/>
          <c:tx>
            <c:strRef>
              <c:f>Sheet1!$C$13</c:f>
              <c:strCache>
                <c:ptCount val="1"/>
                <c:pt idx="0">
                  <c:v>Operating Result Surplus/(Defecit)</c:v>
                </c:pt>
              </c:strCache>
            </c:strRef>
          </c:tx>
          <c:spPr>
            <a:solidFill>
              <a:srgbClr val="00B050"/>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Sheet1!$D$2:$F$2</c:f>
              <c:strCache>
                <c:ptCount val="3"/>
                <c:pt idx="0">
                  <c:v>2021-22</c:v>
                </c:pt>
                <c:pt idx="1">
                  <c:v>2022-23</c:v>
                </c:pt>
                <c:pt idx="2">
                  <c:v>2023-24</c:v>
                </c:pt>
              </c:strCache>
            </c:strRef>
          </c:cat>
          <c:val>
            <c:numRef>
              <c:f>Sheet1!$D$13:$F$13</c:f>
              <c:numCache>
                <c:formatCode>#,##0</c:formatCode>
                <c:ptCount val="3"/>
                <c:pt idx="0">
                  <c:v>104627</c:v>
                </c:pt>
                <c:pt idx="1">
                  <c:v>40485</c:v>
                </c:pt>
                <c:pt idx="2">
                  <c:v>38768</c:v>
                </c:pt>
              </c:numCache>
            </c:numRef>
          </c:val>
          <c:extLst xmlns:c16r2="http://schemas.microsoft.com/office/drawing/2015/06/chart">
            <c:ext xmlns:c16="http://schemas.microsoft.com/office/drawing/2014/chart" uri="{C3380CC4-5D6E-409C-BE32-E72D297353CC}">
              <c16:uniqueId val="{00000002-B80B-4D3B-AD91-C924A195CBA4}"/>
            </c:ext>
          </c:extLst>
        </c:ser>
        <c:dLbls/>
        <c:gapWidth val="100"/>
        <c:overlap val="-24"/>
        <c:axId val="129064320"/>
        <c:axId val="123307136"/>
      </c:barChart>
      <c:catAx>
        <c:axId val="129064320"/>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307136"/>
        <c:crosses val="autoZero"/>
        <c:auto val="1"/>
        <c:lblAlgn val="ctr"/>
        <c:lblOffset val="100"/>
      </c:catAx>
      <c:valAx>
        <c:axId val="123307136"/>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064320"/>
        <c:crosses val="autoZero"/>
        <c:crossBetween val="between"/>
        <c:dispUnits>
          <c:builtInUnit val="thousands"/>
          <c:dispUnitsLbl>
            <c:layout>
              <c:manualLayout>
                <c:xMode val="edge"/>
                <c:yMode val="edge"/>
                <c:x val="3.0555555555555558E-2"/>
                <c:y val="0.45412037037037045"/>
              </c:manualLayout>
            </c:layout>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AU"/>
  <c:chart>
    <c:title>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plotArea>
      <c:layout>
        <c:manualLayout>
          <c:layoutTarget val="inner"/>
          <c:xMode val="edge"/>
          <c:yMode val="edge"/>
          <c:x val="0.18127315661701421"/>
          <c:y val="0.14710954569473714"/>
          <c:w val="0.79242218802386877"/>
          <c:h val="0.76087949111614428"/>
        </c:manualLayout>
      </c:layout>
      <c:barChart>
        <c:barDir val="col"/>
        <c:grouping val="clustered"/>
        <c:ser>
          <c:idx val="0"/>
          <c:order val="0"/>
          <c:tx>
            <c:strRef>
              <c:f>'BAL SHEET'!$G$21</c:f>
              <c:strCache>
                <c:ptCount val="1"/>
                <c:pt idx="0">
                  <c:v>Net Assets</c:v>
                </c:pt>
              </c:strCache>
            </c:strRef>
          </c:tx>
          <c:spPr>
            <a:solidFill>
              <a:srgbClr val="FFFF66"/>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'BAL SHEET'!$H$7:$J$7</c:f>
              <c:strCache>
                <c:ptCount val="3"/>
                <c:pt idx="0">
                  <c:v>2021-22</c:v>
                </c:pt>
                <c:pt idx="1">
                  <c:v>2022-23</c:v>
                </c:pt>
                <c:pt idx="2">
                  <c:v>2023-24</c:v>
                </c:pt>
              </c:strCache>
            </c:strRef>
          </c:cat>
          <c:val>
            <c:numRef>
              <c:f>'BAL SHEET'!$H$21:$J$21</c:f>
              <c:numCache>
                <c:formatCode>_-* #,##0_-;\-* #,##0_-;_-* "-"??_-;_-@_-</c:formatCode>
                <c:ptCount val="3"/>
                <c:pt idx="0">
                  <c:v>305290</c:v>
                </c:pt>
                <c:pt idx="1">
                  <c:v>345776.37</c:v>
                </c:pt>
                <c:pt idx="2">
                  <c:v>384543.73636363645</c:v>
                </c:pt>
              </c:numCache>
            </c:numRef>
          </c:val>
          <c:extLst xmlns:c16r2="http://schemas.microsoft.com/office/drawing/2015/06/chart">
            <c:ext xmlns:c16="http://schemas.microsoft.com/office/drawing/2014/chart" uri="{C3380CC4-5D6E-409C-BE32-E72D297353CC}">
              <c16:uniqueId val="{00000000-B875-4AD8-B6D6-7FE4A66DE67A}"/>
            </c:ext>
          </c:extLst>
        </c:ser>
        <c:dLbls/>
        <c:gapWidth val="219"/>
        <c:overlap val="-27"/>
        <c:axId val="180307456"/>
        <c:axId val="180308992"/>
      </c:barChart>
      <c:catAx>
        <c:axId val="1803074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308992"/>
        <c:crosses val="autoZero"/>
        <c:auto val="1"/>
        <c:lblAlgn val="ctr"/>
        <c:lblOffset val="100"/>
      </c:catAx>
      <c:valAx>
        <c:axId val="180308992"/>
        <c:scaling>
          <c:orientation val="minMax"/>
        </c:scaling>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_-* #,##0_-;\-* #,##0_-;_-* &quot;-&quot;??_-;_-@_-"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307456"/>
        <c:crosses val="autoZero"/>
        <c:crossBetween val="between"/>
        <c:dispUnits>
          <c:builtInUnit val="thousands"/>
          <c:dispUnitsLbl>
            <c:layout>
              <c:manualLayout>
                <c:xMode val="edge"/>
                <c:yMode val="edge"/>
                <c:x val="2.4982650936849406E-2"/>
                <c:y val="0.36658169177288547"/>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FD320447-D6C7-43E1-AE88-1FB66CC9C55E}"/>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AF4E0-FDDB-42B9-862C-7BBC501CDAC5}"/>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80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CA422-E040-4DE1-9DA5-C8D37C116A7B}"/>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48C554-7C1B-4D8F-9B6B-04492656904B}"/>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44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857DAE0-05C4-460B-B96D-BD183ED030C4}"/>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FD820-FF26-4325-816F-310C30F80ACC}"/>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75879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48916-250B-4232-BD7D-571FDE79F5E7}"/>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0FA73F-2BE8-4370-AE90-58F4CE51FC5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04145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9C2FD4-BF96-470C-8247-20DFAE1CF870}"/>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42A4D-D9B2-4C82-95E4-B86F9F5F380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39892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9BD69-B509-4FCE-95A8-ED03FFC8CC3C}"/>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3C2246-303C-4A29-B6EA-E62CEDE6C2A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9777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B0B7F8-282C-4210-AE7D-F35228BAC803}"/>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8" name="Footer Placeholder 7">
            <a:extLst>
              <a:ext uri="{FF2B5EF4-FFF2-40B4-BE49-F238E27FC236}">
                <a16:creationId xmlns:a16="http://schemas.microsoft.com/office/drawing/2014/main" xmlns=""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84E471-04DB-4DB5-8CC5-16B3FC88509D}"/>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6810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06C1C9-1F69-432A-858C-D828B56E1659}"/>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4" name="Footer Placeholder 3">
            <a:extLst>
              <a:ext uri="{FF2B5EF4-FFF2-40B4-BE49-F238E27FC236}">
                <a16:creationId xmlns:a16="http://schemas.microsoft.com/office/drawing/2014/main" xmlns=""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B3722F-8C88-4E54-8CD6-12D31A05F813}"/>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4576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1B4EE-6DFC-45F3-9174-D913EB57CB9D}"/>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3" name="Footer Placeholder 2">
            <a:extLst>
              <a:ext uri="{FF2B5EF4-FFF2-40B4-BE49-F238E27FC236}">
                <a16:creationId xmlns:a16="http://schemas.microsoft.com/office/drawing/2014/main" xmlns=""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C58EA9-3AC4-421E-B133-1FA7757DF8BA}"/>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45508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A9037-0564-43A1-8156-1D9932E1F85F}"/>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D129BD-890D-412E-9805-D29F4A0D362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54074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BB33ED-A015-4992-A004-33D41CFFADA1}"/>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49625F-5352-4136-8AC4-F8899D00A1A9}"/>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41767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xmlns=""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xmlns=""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9/22/2025</a:t>
            </a:fld>
            <a:endParaRPr lang="en-US" dirty="0"/>
          </a:p>
        </p:txBody>
      </p:sp>
      <p:sp>
        <p:nvSpPr>
          <p:cNvPr id="5" name="Footer Placeholder 4">
            <a:extLst>
              <a:ext uri="{FF2B5EF4-FFF2-40B4-BE49-F238E27FC236}">
                <a16:creationId xmlns:a16="http://schemas.microsoft.com/office/drawing/2014/main" xmlns=""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xmlns=""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xmlns="" val="106956818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76" r:id="rId7"/>
    <p:sldLayoutId id="2147483677" r:id="rId8"/>
    <p:sldLayoutId id="2147483684" r:id="rId9"/>
    <p:sldLayoutId id="2147483675" r:id="rId10"/>
    <p:sldLayoutId id="2147483685"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D04CF648-5CB3-49E4-BE34-8A0598901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2" name="Rectangle 31">
            <a:extLst>
              <a:ext uri="{FF2B5EF4-FFF2-40B4-BE49-F238E27FC236}">
                <a16:creationId xmlns:a16="http://schemas.microsoft.com/office/drawing/2014/main" xmlns="" id="{669E559C-09DA-4586-86C9-F3C05D9A0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DEC84934-0ED0-01A0-B50D-248BBF02D910}"/>
              </a:ext>
            </a:extLst>
          </p:cNvPr>
          <p:cNvSpPr>
            <a:spLocks noGrp="1"/>
          </p:cNvSpPr>
          <p:nvPr>
            <p:ph type="ctrTitle"/>
          </p:nvPr>
        </p:nvSpPr>
        <p:spPr>
          <a:xfrm>
            <a:off x="3657901" y="1122362"/>
            <a:ext cx="4874398" cy="2479675"/>
          </a:xfrm>
        </p:spPr>
        <p:txBody>
          <a:bodyPr>
            <a:normAutofit/>
          </a:bodyPr>
          <a:lstStyle/>
          <a:p>
            <a:r>
              <a:rPr lang="en-US" dirty="0"/>
              <a:t>AGM </a:t>
            </a:r>
            <a:br>
              <a:rPr lang="en-US" dirty="0"/>
            </a:br>
            <a:r>
              <a:rPr lang="en-US" sz="4400" dirty="0"/>
              <a:t>ANNUAL REPORT</a:t>
            </a:r>
            <a:r>
              <a:rPr lang="en-US" dirty="0"/>
              <a:t/>
            </a:r>
            <a:br>
              <a:rPr lang="en-US" dirty="0"/>
            </a:br>
            <a:r>
              <a:rPr lang="en-US" dirty="0"/>
              <a:t>2024</a:t>
            </a:r>
            <a:endParaRPr lang="en-AU" dirty="0"/>
          </a:p>
        </p:txBody>
      </p:sp>
      <p:pic>
        <p:nvPicPr>
          <p:cNvPr id="4" name="Picture 3">
            <a:extLst>
              <a:ext uri="{FF2B5EF4-FFF2-40B4-BE49-F238E27FC236}">
                <a16:creationId xmlns:a16="http://schemas.microsoft.com/office/drawing/2014/main" xmlns="" id="{ABBFD3DE-1272-D414-4BCD-74A3C7BFC877}"/>
              </a:ext>
            </a:extLst>
          </p:cNvPr>
          <p:cNvPicPr>
            <a:picLocks noChangeAspect="1"/>
          </p:cNvPicPr>
          <p:nvPr/>
        </p:nvPicPr>
        <p:blipFill>
          <a:blip r:embed="rId2" cstate="print"/>
          <a:stretch>
            <a:fillRect/>
          </a:stretch>
        </p:blipFill>
        <p:spPr>
          <a:xfrm>
            <a:off x="3760127" y="4153913"/>
            <a:ext cx="4669941" cy="1707028"/>
          </a:xfrm>
          <a:prstGeom prst="rect">
            <a:avLst/>
          </a:prstGeom>
        </p:spPr>
      </p:pic>
      <p:sp>
        <p:nvSpPr>
          <p:cNvPr id="3" name="Subtitle 2">
            <a:extLst>
              <a:ext uri="{FF2B5EF4-FFF2-40B4-BE49-F238E27FC236}">
                <a16:creationId xmlns:a16="http://schemas.microsoft.com/office/drawing/2014/main" xmlns="" id="{3F2249E9-DE07-4B77-E5D2-A15696179AD1}"/>
              </a:ext>
            </a:extLst>
          </p:cNvPr>
          <p:cNvSpPr>
            <a:spLocks noGrp="1"/>
          </p:cNvSpPr>
          <p:nvPr>
            <p:ph type="subTitle" idx="1"/>
          </p:nvPr>
        </p:nvSpPr>
        <p:spPr>
          <a:xfrm>
            <a:off x="3641576" y="4052256"/>
            <a:ext cx="4874399" cy="1611085"/>
          </a:xfrm>
        </p:spPr>
        <p:txBody>
          <a:bodyPr>
            <a:normAutofit/>
          </a:bodyPr>
          <a:lstStyle/>
          <a:p>
            <a:endParaRPr lang="en-AU" dirty="0"/>
          </a:p>
        </p:txBody>
      </p:sp>
      <p:sp>
        <p:nvSpPr>
          <p:cNvPr id="34" name="Rectangle 33">
            <a:extLst>
              <a:ext uri="{FF2B5EF4-FFF2-40B4-BE49-F238E27FC236}">
                <a16:creationId xmlns:a16="http://schemas.microsoft.com/office/drawing/2014/main" xmlns="" id="{8ED0EEA0-F821-4F0C-B78E-25855FBB4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0"/>
            <a:ext cx="3433756"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xmlns="" id="{14548BC0-162E-4107-81DF-7389BF82F6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0" y="0"/>
            <a:ext cx="3429000" cy="3429000"/>
          </a:xfrm>
          <a:prstGeom prst="rect">
            <a:avLst/>
          </a:prstGeom>
        </p:spPr>
      </p:pic>
      <p:sp>
        <p:nvSpPr>
          <p:cNvPr id="38" name="Rectangle 37">
            <a:extLst>
              <a:ext uri="{FF2B5EF4-FFF2-40B4-BE49-F238E27FC236}">
                <a16:creationId xmlns:a16="http://schemas.microsoft.com/office/drawing/2014/main" xmlns="" id="{432C5BC4-015B-41F9-B453-DBEC7124E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a:extLst>
              <a:ext uri="{FF2B5EF4-FFF2-40B4-BE49-F238E27FC236}">
                <a16:creationId xmlns:a16="http://schemas.microsoft.com/office/drawing/2014/main" xmlns="" id="{447DDF3B-3E40-8BC9-C746-790436D24598}"/>
              </a:ext>
            </a:extLst>
          </p:cNvPr>
          <p:cNvPicPr>
            <a:picLocks noChangeAspect="1"/>
          </p:cNvPicPr>
          <p:nvPr/>
        </p:nvPicPr>
        <p:blipFill rotWithShape="1">
          <a:blip r:embed="rId5" cstate="print"/>
          <a:srcRect l="14669" r="10292"/>
          <a:stretch/>
        </p:blipFill>
        <p:spPr>
          <a:xfrm>
            <a:off x="9014974" y="253300"/>
            <a:ext cx="2934559" cy="2933033"/>
          </a:xfrm>
          <a:prstGeom prst="rect">
            <a:avLst/>
          </a:prstGeom>
        </p:spPr>
      </p:pic>
      <p:sp>
        <p:nvSpPr>
          <p:cNvPr id="40" name="Rectangle 39">
            <a:extLst>
              <a:ext uri="{FF2B5EF4-FFF2-40B4-BE49-F238E27FC236}">
                <a16:creationId xmlns:a16="http://schemas.microsoft.com/office/drawing/2014/main" xmlns="" id="{9D6650AA-9995-401C-A354-276AB7A38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3427200"/>
            <a:ext cx="3435556"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0D0A4853-EC6F-4CC5-A9EC-F91612C632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xmlns="" id="{DF2AA3CE-B974-48CA-96E0-5573A78E365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xmlns="" val="142088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EE6A7-22B1-50E7-329B-99B5B689B305}"/>
              </a:ext>
            </a:extLst>
          </p:cNvPr>
          <p:cNvSpPr>
            <a:spLocks noGrp="1"/>
          </p:cNvSpPr>
          <p:nvPr>
            <p:ph type="title"/>
          </p:nvPr>
        </p:nvSpPr>
        <p:spPr/>
        <p:txBody>
          <a:bodyPr>
            <a:normAutofit fontScale="90000"/>
          </a:bodyPr>
          <a:lstStyle/>
          <a:p>
            <a:r>
              <a:rPr lang="en-US" dirty="0" err="1"/>
              <a:t>ACHRH</a:t>
            </a:r>
            <a:r>
              <a:rPr lang="en-US" dirty="0"/>
              <a:t> influence on dowry abuse policy </a:t>
            </a:r>
            <a:endParaRPr lang="en-AU" dirty="0"/>
          </a:p>
        </p:txBody>
      </p:sp>
      <p:sp>
        <p:nvSpPr>
          <p:cNvPr id="3" name="Content Placeholder 2">
            <a:extLst>
              <a:ext uri="{FF2B5EF4-FFF2-40B4-BE49-F238E27FC236}">
                <a16:creationId xmlns:a16="http://schemas.microsoft.com/office/drawing/2014/main" xmlns="" id="{561ABC23-924D-76AC-01C6-8E913E269257}"/>
              </a:ext>
            </a:extLst>
          </p:cNvPr>
          <p:cNvSpPr>
            <a:spLocks noGrp="1"/>
          </p:cNvSpPr>
          <p:nvPr>
            <p:ph idx="1"/>
          </p:nvPr>
        </p:nvSpPr>
        <p:spPr>
          <a:xfrm>
            <a:off x="777240" y="1554480"/>
            <a:ext cx="10637520" cy="4649915"/>
          </a:xfrm>
        </p:spPr>
        <p:txBody>
          <a:bodyPr>
            <a:normAutofit fontScale="62500" lnSpcReduction="20000"/>
          </a:bodyPr>
          <a:lstStyle/>
          <a:p>
            <a:r>
              <a:rPr lang="en-US" sz="3600" dirty="0"/>
              <a:t>Dowry Abuse campaign initiated  in 2012 with a petition signed b y 600 community members to include dowry abuse in the Vic FV Protection Act</a:t>
            </a:r>
          </a:p>
          <a:p>
            <a:r>
              <a:rPr lang="en-US" sz="3600" dirty="0"/>
              <a:t>Dowry abuse recognized in the Victorian FV Prevention Act 2019 , and  in WA Legislation </a:t>
            </a:r>
          </a:p>
          <a:p>
            <a:r>
              <a:rPr lang="en-US" sz="3600" dirty="0"/>
              <a:t>NSW MP presented an Independent Members Bill requesting dowry abuse inclusion in NSW Coercive Control legislation in 2023</a:t>
            </a:r>
          </a:p>
          <a:p>
            <a:r>
              <a:rPr lang="en-US" sz="3600" dirty="0" err="1"/>
              <a:t>ACHRH</a:t>
            </a:r>
            <a:r>
              <a:rPr lang="en-US" sz="3600" dirty="0"/>
              <a:t>  </a:t>
            </a:r>
            <a:r>
              <a:rPr lang="en-US" sz="3400" dirty="0"/>
              <a:t>Invited by the Federal AG to round table discussion on  coercive control legislation in 2022. </a:t>
            </a:r>
          </a:p>
          <a:p>
            <a:r>
              <a:rPr lang="en-US" sz="3600" dirty="0"/>
              <a:t>2023 Attorney General National Paper on Coercive Control includes Dowry Abuse as an </a:t>
            </a:r>
            <a:r>
              <a:rPr lang="en-US" sz="3600" dirty="0" err="1"/>
              <a:t>exemple</a:t>
            </a:r>
            <a:r>
              <a:rPr lang="en-US" sz="3600" dirty="0"/>
              <a:t> of economical coercion </a:t>
            </a:r>
          </a:p>
          <a:p>
            <a:r>
              <a:rPr lang="en-US" sz="3600" dirty="0"/>
              <a:t>Dowry abuse recognized as a form of domestic abuse in National Plans to prevent domestic violence 2012-2022, 2023-2033</a:t>
            </a:r>
          </a:p>
          <a:p>
            <a:r>
              <a:rPr lang="en-US" sz="3600" dirty="0"/>
              <a:t> August 2024- Federal Family Law Amendment Bill includes dowry </a:t>
            </a:r>
            <a:r>
              <a:rPr lang="en-US" sz="3600" dirty="0" err="1"/>
              <a:t>absue</a:t>
            </a:r>
            <a:r>
              <a:rPr lang="en-US" sz="3600" dirty="0"/>
              <a:t> under Economic abuse, passed by the Senate November 2024 . It will receive Royal Assent in early 2025. </a:t>
            </a:r>
            <a:endParaRPr lang="en-AU" sz="3600" dirty="0"/>
          </a:p>
        </p:txBody>
      </p:sp>
    </p:spTree>
    <p:extLst>
      <p:ext uri="{BB962C8B-B14F-4D97-AF65-F5344CB8AC3E}">
        <p14:creationId xmlns:p14="http://schemas.microsoft.com/office/powerpoint/2010/main" xmlns="" val="114174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7439C-1331-EB6F-D10F-EBDBF4AF0E42}"/>
              </a:ext>
            </a:extLst>
          </p:cNvPr>
          <p:cNvSpPr>
            <a:spLocks noGrp="1"/>
          </p:cNvSpPr>
          <p:nvPr>
            <p:ph type="title"/>
          </p:nvPr>
        </p:nvSpPr>
        <p:spPr/>
        <p:txBody>
          <a:bodyPr>
            <a:normAutofit/>
          </a:bodyPr>
          <a:lstStyle/>
          <a:p>
            <a:r>
              <a:rPr lang="en-US" dirty="0"/>
              <a:t>ACHRH –Advisory and collaboration   </a:t>
            </a:r>
            <a:endParaRPr lang="en-AU" dirty="0"/>
          </a:p>
        </p:txBody>
      </p:sp>
      <p:sp>
        <p:nvSpPr>
          <p:cNvPr id="3" name="Content Placeholder 2">
            <a:extLst>
              <a:ext uri="{FF2B5EF4-FFF2-40B4-BE49-F238E27FC236}">
                <a16:creationId xmlns:a16="http://schemas.microsoft.com/office/drawing/2014/main" xmlns="" id="{846CEA63-7F47-1F13-488D-DBAC7FA5E64E}"/>
              </a:ext>
            </a:extLst>
          </p:cNvPr>
          <p:cNvSpPr>
            <a:spLocks noGrp="1"/>
          </p:cNvSpPr>
          <p:nvPr>
            <p:ph idx="1"/>
          </p:nvPr>
        </p:nvSpPr>
        <p:spPr>
          <a:xfrm>
            <a:off x="777242" y="1869168"/>
            <a:ext cx="10946672" cy="4351338"/>
          </a:xfrm>
        </p:spPr>
        <p:txBody>
          <a:bodyPr>
            <a:normAutofit fontScale="92500" lnSpcReduction="10000"/>
          </a:bodyPr>
          <a:lstStyle/>
          <a:p>
            <a:r>
              <a:rPr lang="en-US" sz="3600" dirty="0" err="1"/>
              <a:t>ACHRH</a:t>
            </a:r>
            <a:r>
              <a:rPr lang="en-US" sz="3600" dirty="0"/>
              <a:t>  is member of the </a:t>
            </a:r>
            <a:r>
              <a:rPr lang="en-US" sz="3600" i="1" u="sng" dirty="0"/>
              <a:t>National Advocacy  Group </a:t>
            </a:r>
            <a:r>
              <a:rPr lang="en-US" sz="3600" dirty="0"/>
              <a:t>to advocate for victims of family violence on TEMPORARY VISAS </a:t>
            </a:r>
          </a:p>
          <a:p>
            <a:r>
              <a:rPr lang="en-US" sz="3600" dirty="0"/>
              <a:t>The membership of the group consists of a larger general group comprising about 50 national members –core DV service providers , researchers and NGO s</a:t>
            </a:r>
          </a:p>
          <a:p>
            <a:r>
              <a:rPr lang="en-US" sz="3600" dirty="0"/>
              <a:t>And a smaller Executive group. </a:t>
            </a:r>
            <a:r>
              <a:rPr lang="en-US" sz="3600" dirty="0" err="1"/>
              <a:t>ACHRH</a:t>
            </a:r>
            <a:r>
              <a:rPr lang="en-US" sz="3600" dirty="0"/>
              <a:t> is a member of both groups</a:t>
            </a:r>
          </a:p>
          <a:p>
            <a:r>
              <a:rPr lang="en-US" sz="3600" dirty="0"/>
              <a:t>The Group has had a significant impact on the policy</a:t>
            </a:r>
          </a:p>
          <a:p>
            <a:r>
              <a:rPr lang="en-US" sz="3600" u="sng" dirty="0"/>
              <a:t> </a:t>
            </a:r>
            <a:endParaRPr lang="en-AU" sz="3600" u="sng" dirty="0"/>
          </a:p>
        </p:txBody>
      </p:sp>
    </p:spTree>
    <p:extLst>
      <p:ext uri="{BB962C8B-B14F-4D97-AF65-F5344CB8AC3E}">
        <p14:creationId xmlns:p14="http://schemas.microsoft.com/office/powerpoint/2010/main" xmlns="" val="24602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5BED8-6B84-D112-051B-D8B42BD6AF3A}"/>
              </a:ext>
            </a:extLst>
          </p:cNvPr>
          <p:cNvSpPr>
            <a:spLocks noGrp="1"/>
          </p:cNvSpPr>
          <p:nvPr>
            <p:ph type="title"/>
          </p:nvPr>
        </p:nvSpPr>
        <p:spPr/>
        <p:txBody>
          <a:bodyPr>
            <a:noAutofit/>
          </a:bodyPr>
          <a:lstStyle/>
          <a:p>
            <a:r>
              <a:rPr lang="en-US" sz="3600" dirty="0"/>
              <a:t>Introduction of economic or financial abuse (including dowry abuse) as family</a:t>
            </a:r>
            <a:br>
              <a:rPr lang="en-US" sz="3600" dirty="0"/>
            </a:br>
            <a:r>
              <a:rPr lang="en-US" sz="3600" dirty="0"/>
              <a:t>violence</a:t>
            </a:r>
            <a:br>
              <a:rPr lang="en-US" sz="3600" dirty="0"/>
            </a:br>
            <a:endParaRPr lang="en-AU" sz="3600" dirty="0"/>
          </a:p>
        </p:txBody>
      </p:sp>
      <p:sp>
        <p:nvSpPr>
          <p:cNvPr id="3" name="Content Placeholder 2">
            <a:extLst>
              <a:ext uri="{FF2B5EF4-FFF2-40B4-BE49-F238E27FC236}">
                <a16:creationId xmlns:a16="http://schemas.microsoft.com/office/drawing/2014/main" xmlns="" id="{65B16630-C377-B51E-5EF6-7E2A8B9B68F7}"/>
              </a:ext>
            </a:extLst>
          </p:cNvPr>
          <p:cNvSpPr>
            <a:spLocks noGrp="1"/>
          </p:cNvSpPr>
          <p:nvPr>
            <p:ph idx="1"/>
          </p:nvPr>
        </p:nvSpPr>
        <p:spPr>
          <a:xfrm>
            <a:off x="540327" y="1787236"/>
            <a:ext cx="10874433" cy="4389727"/>
          </a:xfrm>
        </p:spPr>
        <p:txBody>
          <a:bodyPr>
            <a:normAutofit/>
          </a:bodyPr>
          <a:lstStyle/>
          <a:p>
            <a:r>
              <a:rPr lang="en-US" dirty="0"/>
              <a:t>Item 2 of Schedule 1 amends subsection 4AB(2) of the Family Law Act to include ‘economic</a:t>
            </a:r>
          </a:p>
          <a:p>
            <a:pPr marL="0" indent="0">
              <a:buNone/>
            </a:pPr>
            <a:r>
              <a:rPr lang="en-US" dirty="0"/>
              <a:t>or financial abuse’ as an example of </a:t>
            </a:r>
            <a:r>
              <a:rPr lang="en-US" dirty="0" err="1"/>
              <a:t>behaviour</a:t>
            </a:r>
            <a:r>
              <a:rPr lang="en-US" dirty="0"/>
              <a:t> that may constitute family violence.</a:t>
            </a:r>
          </a:p>
          <a:p>
            <a:r>
              <a:rPr lang="en-US" dirty="0"/>
              <a:t>Proposed subsection 4AB(2A) (at item 3 of Schedule 1) provides detailed examples of</a:t>
            </a:r>
          </a:p>
          <a:p>
            <a:pPr marL="0" indent="0">
              <a:buNone/>
            </a:pPr>
            <a:r>
              <a:rPr lang="en-US" dirty="0" err="1"/>
              <a:t>behaviour</a:t>
            </a:r>
            <a:r>
              <a:rPr lang="en-US" dirty="0"/>
              <a:t> that may constitute economic or financial abuse. Such </a:t>
            </a:r>
            <a:r>
              <a:rPr lang="en-US" dirty="0" err="1"/>
              <a:t>behaviour</a:t>
            </a:r>
            <a:r>
              <a:rPr lang="en-US" dirty="0"/>
              <a:t> could include:</a:t>
            </a:r>
          </a:p>
          <a:p>
            <a:pPr marL="0" indent="0">
              <a:buNone/>
            </a:pPr>
            <a:r>
              <a:rPr lang="en-US" dirty="0"/>
              <a:t>	1.unreasonably denying a family member financial autonomy (including by controlling</a:t>
            </a:r>
          </a:p>
          <a:p>
            <a:pPr marL="0" indent="0">
              <a:buNone/>
            </a:pPr>
            <a:r>
              <a:rPr lang="en-US" dirty="0"/>
              <a:t>	superannuation, or sabotaging employment potential); </a:t>
            </a:r>
          </a:p>
          <a:p>
            <a:pPr marL="0" indent="0">
              <a:buNone/>
            </a:pPr>
            <a:r>
              <a:rPr lang="en-US" dirty="0"/>
              <a:t>	2. unreasonably withholding financial support required for reasonable living expenses 	(including 	the consistent withholding of child 	support payments); </a:t>
            </a:r>
          </a:p>
          <a:p>
            <a:pPr marL="0" indent="0">
              <a:buNone/>
            </a:pPr>
            <a:r>
              <a:rPr lang="en-US" dirty="0"/>
              <a:t>	3. coercing a person to give or seek money as dowry; or hiding or falsely 	denying things 	done or 	agreed to in connection with dowry.</a:t>
            </a:r>
            <a:endParaRPr lang="en-AU" dirty="0"/>
          </a:p>
        </p:txBody>
      </p:sp>
    </p:spTree>
    <p:extLst>
      <p:ext uri="{BB962C8B-B14F-4D97-AF65-F5344CB8AC3E}">
        <p14:creationId xmlns:p14="http://schemas.microsoft.com/office/powerpoint/2010/main" xmlns="" val="3002930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2E80F-70BD-C2A0-132F-135B4B10B345}"/>
              </a:ext>
            </a:extLst>
          </p:cNvPr>
          <p:cNvSpPr>
            <a:spLocks noGrp="1"/>
          </p:cNvSpPr>
          <p:nvPr>
            <p:ph type="title"/>
          </p:nvPr>
        </p:nvSpPr>
        <p:spPr/>
        <p:txBody>
          <a:bodyPr>
            <a:normAutofit fontScale="90000"/>
          </a:bodyPr>
          <a:lstStyle/>
          <a:p>
            <a:r>
              <a:rPr lang="en-US" dirty="0"/>
              <a:t>Sch 1 – Property Reforms</a:t>
            </a:r>
            <a:br>
              <a:rPr lang="en-US" dirty="0"/>
            </a:br>
            <a:endParaRPr lang="en-AU" dirty="0"/>
          </a:p>
        </p:txBody>
      </p:sp>
      <p:sp>
        <p:nvSpPr>
          <p:cNvPr id="3" name="Content Placeholder 2">
            <a:extLst>
              <a:ext uri="{FF2B5EF4-FFF2-40B4-BE49-F238E27FC236}">
                <a16:creationId xmlns:a16="http://schemas.microsoft.com/office/drawing/2014/main" xmlns="" id="{2136A613-B927-EE1E-953C-F9FF571D77AC}"/>
              </a:ext>
            </a:extLst>
          </p:cNvPr>
          <p:cNvSpPr>
            <a:spLocks noGrp="1"/>
          </p:cNvSpPr>
          <p:nvPr>
            <p:ph idx="1"/>
          </p:nvPr>
        </p:nvSpPr>
        <p:spPr>
          <a:xfrm>
            <a:off x="777240" y="1526367"/>
            <a:ext cx="10637518" cy="4351338"/>
          </a:xfrm>
        </p:spPr>
        <p:txBody>
          <a:bodyPr>
            <a:normAutofit/>
          </a:bodyPr>
          <a:lstStyle/>
          <a:p>
            <a:endParaRPr lang="en-US" dirty="0"/>
          </a:p>
          <a:p>
            <a:pPr marL="0" indent="0">
              <a:buNone/>
            </a:pPr>
            <a:r>
              <a:rPr lang="en-US" dirty="0"/>
              <a:t>Section c )</a:t>
            </a:r>
          </a:p>
          <a:p>
            <a:r>
              <a:rPr lang="en-US" dirty="0"/>
              <a:t>coercing a family member (including by use of threats, physical abuse</a:t>
            </a:r>
          </a:p>
          <a:p>
            <a:r>
              <a:rPr lang="en-US" dirty="0"/>
              <a:t>or emotional or psychological abuse):</a:t>
            </a:r>
          </a:p>
          <a:p>
            <a:endParaRPr lang="en-US" dirty="0"/>
          </a:p>
          <a:p>
            <a:pPr marL="457200" lvl="1" indent="0">
              <a:buNone/>
            </a:pPr>
            <a:r>
              <a:rPr lang="en-US" dirty="0"/>
              <a:t>(</a:t>
            </a:r>
            <a:r>
              <a:rPr lang="en-US" dirty="0" err="1"/>
              <a:t>i</a:t>
            </a:r>
            <a:r>
              <a:rPr lang="en-US" dirty="0"/>
              <a:t>) to give or seek money, assets or other items as dowry;</a:t>
            </a:r>
          </a:p>
          <a:p>
            <a:pPr marL="457200" lvl="1" indent="0">
              <a:buNone/>
            </a:pPr>
            <a:r>
              <a:rPr lang="en-US" dirty="0"/>
              <a:t>(ii) to do or agree to things in connection with a practice of dowry;</a:t>
            </a:r>
          </a:p>
          <a:p>
            <a:pPr marL="457200" lvl="1" indent="0">
              <a:buNone/>
            </a:pPr>
            <a:endParaRPr lang="en-US" dirty="0"/>
          </a:p>
          <a:p>
            <a:pPr marL="457200" lvl="1" indent="0">
              <a:buNone/>
            </a:pPr>
            <a:r>
              <a:rPr lang="en-US" dirty="0"/>
              <a:t>(d) hiding or falsely denying things done or agreed to by the family member, including hiding or falsely denying the receipt of money, assets or other items, in connection with a practice of dowry</a:t>
            </a:r>
          </a:p>
          <a:p>
            <a:pPr marL="457200" lvl="1" indent="0">
              <a:buNone/>
            </a:pPr>
            <a:endParaRPr lang="en-US" dirty="0"/>
          </a:p>
          <a:p>
            <a:endParaRPr lang="en-AU" dirty="0"/>
          </a:p>
        </p:txBody>
      </p:sp>
    </p:spTree>
    <p:extLst>
      <p:ext uri="{BB962C8B-B14F-4D97-AF65-F5344CB8AC3E}">
        <p14:creationId xmlns:p14="http://schemas.microsoft.com/office/powerpoint/2010/main" xmlns="" val="3681050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17C3D-A6A5-8573-79CA-32C810233982}"/>
              </a:ext>
            </a:extLst>
          </p:cNvPr>
          <p:cNvSpPr>
            <a:spLocks noGrp="1"/>
          </p:cNvSpPr>
          <p:nvPr>
            <p:ph type="title"/>
          </p:nvPr>
        </p:nvSpPr>
        <p:spPr/>
        <p:txBody>
          <a:bodyPr/>
          <a:lstStyle/>
          <a:p>
            <a:endParaRPr lang="en-AU"/>
          </a:p>
        </p:txBody>
      </p:sp>
      <p:pic>
        <p:nvPicPr>
          <p:cNvPr id="7" name="Content Placeholder 6">
            <a:extLst>
              <a:ext uri="{FF2B5EF4-FFF2-40B4-BE49-F238E27FC236}">
                <a16:creationId xmlns:a16="http://schemas.microsoft.com/office/drawing/2014/main" xmlns="" id="{D69C6457-E18E-E41F-B548-A4F5DE9B9869}"/>
              </a:ext>
            </a:extLst>
          </p:cNvPr>
          <p:cNvPicPr>
            <a:picLocks noGrp="1" noChangeAspect="1"/>
          </p:cNvPicPr>
          <p:nvPr>
            <p:ph idx="1"/>
          </p:nvPr>
        </p:nvPicPr>
        <p:blipFill>
          <a:blip r:embed="rId2" cstate="print"/>
          <a:stretch>
            <a:fillRect/>
          </a:stretch>
        </p:blipFill>
        <p:spPr>
          <a:xfrm>
            <a:off x="575733" y="79022"/>
            <a:ext cx="10351911" cy="7236177"/>
          </a:xfrm>
        </p:spPr>
      </p:pic>
    </p:spTree>
    <p:extLst>
      <p:ext uri="{BB962C8B-B14F-4D97-AF65-F5344CB8AC3E}">
        <p14:creationId xmlns:p14="http://schemas.microsoft.com/office/powerpoint/2010/main" xmlns="" val="248408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7BCD5-C098-EEFD-F1D6-0F1DC4FE229E}"/>
              </a:ext>
            </a:extLst>
          </p:cNvPr>
          <p:cNvSpPr>
            <a:spLocks noGrp="1"/>
          </p:cNvSpPr>
          <p:nvPr>
            <p:ph type="title"/>
          </p:nvPr>
        </p:nvSpPr>
        <p:spPr>
          <a:xfrm>
            <a:off x="777242" y="365126"/>
            <a:ext cx="10637518" cy="1045986"/>
          </a:xfrm>
        </p:spPr>
        <p:txBody>
          <a:bodyPr/>
          <a:lstStyle/>
          <a:p>
            <a:endParaRPr lang="en-AU" dirty="0"/>
          </a:p>
        </p:txBody>
      </p:sp>
      <p:pic>
        <p:nvPicPr>
          <p:cNvPr id="5" name="Content Placeholder 4">
            <a:extLst>
              <a:ext uri="{FF2B5EF4-FFF2-40B4-BE49-F238E27FC236}">
                <a16:creationId xmlns:a16="http://schemas.microsoft.com/office/drawing/2014/main" xmlns="" id="{F2018147-1B04-CA63-3E23-8C0F3D68D20A}"/>
              </a:ext>
            </a:extLst>
          </p:cNvPr>
          <p:cNvPicPr>
            <a:picLocks noGrp="1" noChangeAspect="1"/>
          </p:cNvPicPr>
          <p:nvPr>
            <p:ph idx="1"/>
          </p:nvPr>
        </p:nvPicPr>
        <p:blipFill>
          <a:blip r:embed="rId2" cstate="print"/>
          <a:stretch>
            <a:fillRect/>
          </a:stretch>
        </p:blipFill>
        <p:spPr>
          <a:xfrm>
            <a:off x="688622" y="214489"/>
            <a:ext cx="11311467" cy="6278385"/>
          </a:xfrm>
        </p:spPr>
      </p:pic>
    </p:spTree>
    <p:extLst>
      <p:ext uri="{BB962C8B-B14F-4D97-AF65-F5344CB8AC3E}">
        <p14:creationId xmlns:p14="http://schemas.microsoft.com/office/powerpoint/2010/main" xmlns="" val="7755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09B25-3EC5-4A77-50ED-438694B933DD}"/>
              </a:ext>
            </a:extLst>
          </p:cNvPr>
          <p:cNvSpPr>
            <a:spLocks noGrp="1"/>
          </p:cNvSpPr>
          <p:nvPr>
            <p:ph type="title"/>
          </p:nvPr>
        </p:nvSpPr>
        <p:spPr/>
        <p:txBody>
          <a:bodyPr/>
          <a:lstStyle/>
          <a:p>
            <a:r>
              <a:rPr lang="en-AU" dirty="0"/>
              <a:t>Advocacy and Results </a:t>
            </a:r>
          </a:p>
        </p:txBody>
      </p:sp>
      <p:sp>
        <p:nvSpPr>
          <p:cNvPr id="3" name="Content Placeholder 2">
            <a:extLst>
              <a:ext uri="{FF2B5EF4-FFF2-40B4-BE49-F238E27FC236}">
                <a16:creationId xmlns:a16="http://schemas.microsoft.com/office/drawing/2014/main" xmlns="" id="{6E40DB35-0195-E96A-97FF-683B345DF5A4}"/>
              </a:ext>
            </a:extLst>
          </p:cNvPr>
          <p:cNvSpPr>
            <a:spLocks noGrp="1"/>
          </p:cNvSpPr>
          <p:nvPr>
            <p:ph idx="1"/>
          </p:nvPr>
        </p:nvSpPr>
        <p:spPr>
          <a:xfrm>
            <a:off x="676656" y="1463040"/>
            <a:ext cx="10738104" cy="4713923"/>
          </a:xfrm>
        </p:spPr>
        <p:txBody>
          <a:bodyPr>
            <a:normAutofit fontScale="92500" lnSpcReduction="20000"/>
          </a:bodyPr>
          <a:lstStyle/>
          <a:p>
            <a:r>
              <a:rPr lang="en-AU" sz="2400" dirty="0"/>
              <a:t>Minister Andrew Giles, Minister Clare O’Neil, Minister Ros Spence </a:t>
            </a:r>
          </a:p>
          <a:p>
            <a:r>
              <a:rPr lang="en-AU" sz="2400" dirty="0" err="1"/>
              <a:t>ACHRH</a:t>
            </a:r>
            <a:r>
              <a:rPr lang="en-AU" sz="2400" dirty="0"/>
              <a:t> is Victorian state Executive Members with Monash Uni And Melbourne Uni , InTouch , Women's Legal service . We regularly meet, plan and advocate    </a:t>
            </a:r>
          </a:p>
          <a:p>
            <a:pPr marL="0" indent="0">
              <a:buNone/>
            </a:pPr>
            <a:r>
              <a:rPr lang="en-AU" sz="3200" b="1" u="sng" dirty="0"/>
              <a:t>RESULT </a:t>
            </a:r>
          </a:p>
          <a:p>
            <a:r>
              <a:rPr lang="en-AU" sz="3000" dirty="0"/>
              <a:t>Temp visa victims no longer deported immediately</a:t>
            </a:r>
          </a:p>
          <a:p>
            <a:r>
              <a:rPr lang="en-AU" sz="3000" dirty="0"/>
              <a:t>They can stay and fight their family property cases </a:t>
            </a:r>
          </a:p>
          <a:p>
            <a:r>
              <a:rPr lang="en-AU" sz="3000" dirty="0"/>
              <a:t>If they had partner visa application n and sponsorship withdrawn that application is considered  valid, and they get their permanent residency </a:t>
            </a:r>
          </a:p>
          <a:p>
            <a:r>
              <a:rPr lang="en-AU" sz="3000" dirty="0"/>
              <a:t>Medicare support immediately </a:t>
            </a:r>
          </a:p>
          <a:p>
            <a:r>
              <a:rPr lang="en-AU" sz="3000" dirty="0"/>
              <a:t>Legal Aid support </a:t>
            </a:r>
          </a:p>
          <a:p>
            <a:r>
              <a:rPr lang="en-AU" sz="3000" dirty="0"/>
              <a:t>Housing support</a:t>
            </a:r>
          </a:p>
          <a:p>
            <a:r>
              <a:rPr lang="en-AU" sz="3000" dirty="0"/>
              <a:t>$5000 CASH support </a:t>
            </a:r>
          </a:p>
          <a:p>
            <a:pPr marL="0" indent="0">
              <a:buNone/>
            </a:pPr>
            <a:endParaRPr lang="en-AU" sz="3200" b="1" u="sng" dirty="0"/>
          </a:p>
        </p:txBody>
      </p:sp>
    </p:spTree>
    <p:extLst>
      <p:ext uri="{BB962C8B-B14F-4D97-AF65-F5344CB8AC3E}">
        <p14:creationId xmlns:p14="http://schemas.microsoft.com/office/powerpoint/2010/main" xmlns="" val="1389946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2346FE-B7E4-D177-A249-C255B5EA4BC1}"/>
              </a:ext>
            </a:extLst>
          </p:cNvPr>
          <p:cNvSpPr>
            <a:spLocks noGrp="1"/>
          </p:cNvSpPr>
          <p:nvPr>
            <p:ph type="title"/>
          </p:nvPr>
        </p:nvSpPr>
        <p:spPr/>
        <p:txBody>
          <a:bodyPr/>
          <a:lstStyle/>
          <a:p>
            <a:r>
              <a:rPr lang="en-US" dirty="0"/>
              <a:t>What is missing-Gaps  </a:t>
            </a:r>
            <a:endParaRPr lang="en-AU" dirty="0"/>
          </a:p>
        </p:txBody>
      </p:sp>
      <p:sp>
        <p:nvSpPr>
          <p:cNvPr id="3" name="Content Placeholder 2">
            <a:extLst>
              <a:ext uri="{FF2B5EF4-FFF2-40B4-BE49-F238E27FC236}">
                <a16:creationId xmlns:a16="http://schemas.microsoft.com/office/drawing/2014/main" xmlns="" id="{7D87D2E8-5B55-4765-EC4D-07030F6CE507}"/>
              </a:ext>
            </a:extLst>
          </p:cNvPr>
          <p:cNvSpPr>
            <a:spLocks noGrp="1"/>
          </p:cNvSpPr>
          <p:nvPr>
            <p:ph idx="1"/>
          </p:nvPr>
        </p:nvSpPr>
        <p:spPr/>
        <p:txBody>
          <a:bodyPr/>
          <a:lstStyle/>
          <a:p>
            <a:r>
              <a:rPr lang="en-US" sz="2800" dirty="0"/>
              <a:t>International brides or </a:t>
            </a:r>
            <a:r>
              <a:rPr lang="en-US" sz="2800" dirty="0" err="1"/>
              <a:t>defacto</a:t>
            </a:r>
            <a:r>
              <a:rPr lang="en-US" sz="2800" dirty="0"/>
              <a:t> partners whose partner  visa application is not in train,  and arrived on Temporary visa are not allowed permanent residency visa</a:t>
            </a:r>
          </a:p>
          <a:p>
            <a:r>
              <a:rPr lang="en-US" sz="2800" dirty="0"/>
              <a:t>They usually end up applying for Protection Visa or International Student Visa , </a:t>
            </a:r>
          </a:p>
          <a:p>
            <a:r>
              <a:rPr lang="en-US" sz="2800" dirty="0"/>
              <a:t>or marry someone local with residency visa </a:t>
            </a:r>
          </a:p>
          <a:p>
            <a:r>
              <a:rPr lang="en-AU" dirty="0"/>
              <a:t> </a:t>
            </a:r>
            <a:r>
              <a:rPr lang="en-AU" sz="2800" dirty="0"/>
              <a:t>We are requesting a special family domestic violence visa to be initiated for such women. The Immigration Department is thinking about it .</a:t>
            </a:r>
            <a:endParaRPr lang="en-AU" dirty="0"/>
          </a:p>
        </p:txBody>
      </p:sp>
    </p:spTree>
    <p:extLst>
      <p:ext uri="{BB962C8B-B14F-4D97-AF65-F5344CB8AC3E}">
        <p14:creationId xmlns:p14="http://schemas.microsoft.com/office/powerpoint/2010/main" xmlns="" val="3947439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DB0C7-CBB0-5179-8FC2-50215A0937B7}"/>
              </a:ext>
            </a:extLst>
          </p:cNvPr>
          <p:cNvSpPr>
            <a:spLocks noGrp="1"/>
          </p:cNvSpPr>
          <p:nvPr>
            <p:ph type="title"/>
          </p:nvPr>
        </p:nvSpPr>
        <p:spPr/>
        <p:txBody>
          <a:bodyPr>
            <a:normAutofit fontScale="90000"/>
          </a:bodyPr>
          <a:lstStyle/>
          <a:p>
            <a:r>
              <a:rPr lang="en-US" dirty="0"/>
              <a:t>Community Educational Projects 2024</a:t>
            </a:r>
            <a:endParaRPr lang="en-AU" dirty="0"/>
          </a:p>
        </p:txBody>
      </p:sp>
      <p:sp>
        <p:nvSpPr>
          <p:cNvPr id="3" name="Content Placeholder 2">
            <a:extLst>
              <a:ext uri="{FF2B5EF4-FFF2-40B4-BE49-F238E27FC236}">
                <a16:creationId xmlns:a16="http://schemas.microsoft.com/office/drawing/2014/main" xmlns="" id="{56567D3D-CACE-6EAE-5109-FDFD5E171296}"/>
              </a:ext>
            </a:extLst>
          </p:cNvPr>
          <p:cNvSpPr>
            <a:spLocks noGrp="1"/>
          </p:cNvSpPr>
          <p:nvPr>
            <p:ph idx="1"/>
          </p:nvPr>
        </p:nvSpPr>
        <p:spPr/>
        <p:txBody>
          <a:bodyPr>
            <a:normAutofit/>
          </a:bodyPr>
          <a:lstStyle/>
          <a:p>
            <a:r>
              <a:rPr lang="en-US" sz="3200" dirty="0"/>
              <a:t>Mutual Relational Respect workshops 2020-2024. </a:t>
            </a:r>
          </a:p>
          <a:p>
            <a:pPr lvl="1"/>
            <a:r>
              <a:rPr lang="en-US" sz="3000" dirty="0"/>
              <a:t>45 workshops completed with multicultural groups </a:t>
            </a:r>
          </a:p>
          <a:p>
            <a:r>
              <a:rPr lang="en-US" sz="3200" dirty="0" err="1"/>
              <a:t>Sneh</a:t>
            </a:r>
            <a:r>
              <a:rPr lang="en-US" sz="3200" dirty="0"/>
              <a:t> community participatory theatre project. 2021-2023 </a:t>
            </a:r>
          </a:p>
          <a:p>
            <a:r>
              <a:rPr lang="en-US" sz="3200" dirty="0"/>
              <a:t>Film FINDING AFFECTION 2024</a:t>
            </a:r>
          </a:p>
          <a:p>
            <a:r>
              <a:rPr lang="en-US" sz="3200" dirty="0"/>
              <a:t>Workshops Educational Material using the film theatre skits 2024</a:t>
            </a:r>
          </a:p>
          <a:p>
            <a:r>
              <a:rPr lang="en-US" sz="3200" dirty="0"/>
              <a:t>Three-monthly  ACHRH Newsletter </a:t>
            </a:r>
          </a:p>
          <a:p>
            <a:endParaRPr lang="en-AU" dirty="0"/>
          </a:p>
        </p:txBody>
      </p:sp>
    </p:spTree>
    <p:extLst>
      <p:ext uri="{BB962C8B-B14F-4D97-AF65-F5344CB8AC3E}">
        <p14:creationId xmlns:p14="http://schemas.microsoft.com/office/powerpoint/2010/main" xmlns="" val="415681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FD392-D498-D8C3-F028-55B86F412253}"/>
              </a:ext>
            </a:extLst>
          </p:cNvPr>
          <p:cNvSpPr>
            <a:spLocks noGrp="1"/>
          </p:cNvSpPr>
          <p:nvPr>
            <p:ph type="title"/>
          </p:nvPr>
        </p:nvSpPr>
        <p:spPr/>
        <p:txBody>
          <a:bodyPr>
            <a:normAutofit fontScale="90000"/>
          </a:bodyPr>
          <a:lstStyle/>
          <a:p>
            <a:r>
              <a:rPr lang="en-AU" dirty="0" err="1"/>
              <a:t>MRR</a:t>
            </a:r>
            <a:r>
              <a:rPr lang="en-AU" dirty="0"/>
              <a:t> with Professionals</a:t>
            </a:r>
            <a:br>
              <a:rPr lang="en-AU" dirty="0"/>
            </a:br>
            <a:r>
              <a:rPr lang="en-AU" dirty="0"/>
              <a:t> </a:t>
            </a:r>
            <a:r>
              <a:rPr lang="en-AU" sz="5300" dirty="0"/>
              <a:t>Lady Doctors group Egyptian Trainee Priests </a:t>
            </a:r>
            <a:endParaRPr lang="en-AU" dirty="0"/>
          </a:p>
        </p:txBody>
      </p:sp>
      <p:pic>
        <p:nvPicPr>
          <p:cNvPr id="4" name="Content Placeholder 3">
            <a:extLst>
              <a:ext uri="{FF2B5EF4-FFF2-40B4-BE49-F238E27FC236}">
                <a16:creationId xmlns:a16="http://schemas.microsoft.com/office/drawing/2014/main" xmlns="" id="{55765402-DC1B-BC1C-A75C-90E3116ACA70}"/>
              </a:ext>
            </a:extLst>
          </p:cNvPr>
          <p:cNvPicPr>
            <a:picLocks noGrp="1" noChangeAspect="1"/>
          </p:cNvPicPr>
          <p:nvPr>
            <p:ph idx="1"/>
          </p:nvPr>
        </p:nvPicPr>
        <p:blipFill>
          <a:blip r:embed="rId2" cstate="print"/>
          <a:stretch>
            <a:fillRect/>
          </a:stretch>
        </p:blipFill>
        <p:spPr>
          <a:xfrm>
            <a:off x="890129" y="2190044"/>
            <a:ext cx="4596272" cy="3952876"/>
          </a:xfrm>
          <a:prstGeom prst="rect">
            <a:avLst/>
          </a:prstGeom>
        </p:spPr>
      </p:pic>
      <p:pic>
        <p:nvPicPr>
          <p:cNvPr id="6" name="Picture 5">
            <a:extLst>
              <a:ext uri="{FF2B5EF4-FFF2-40B4-BE49-F238E27FC236}">
                <a16:creationId xmlns:a16="http://schemas.microsoft.com/office/drawing/2014/main" xmlns="" id="{CA9E724D-C552-9B82-1DC8-5E33E670F17E}"/>
              </a:ext>
            </a:extLst>
          </p:cNvPr>
          <p:cNvPicPr>
            <a:picLocks noChangeAspect="1"/>
          </p:cNvPicPr>
          <p:nvPr/>
        </p:nvPicPr>
        <p:blipFill>
          <a:blip r:embed="rId3" cstate="print"/>
          <a:stretch>
            <a:fillRect/>
          </a:stretch>
        </p:blipFill>
        <p:spPr>
          <a:xfrm>
            <a:off x="6378222" y="1952978"/>
            <a:ext cx="5678312" cy="4189942"/>
          </a:xfrm>
          <a:prstGeom prst="rect">
            <a:avLst/>
          </a:prstGeom>
        </p:spPr>
      </p:pic>
    </p:spTree>
    <p:extLst>
      <p:ext uri="{BB962C8B-B14F-4D97-AF65-F5344CB8AC3E}">
        <p14:creationId xmlns:p14="http://schemas.microsoft.com/office/powerpoint/2010/main" xmlns="" val="65921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9" name="Rectangle 11">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1" name="Rectangle 13">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5">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5" name="Rectangle 17">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B811C760-4F0E-D7A3-B25E-EBF535DF3A83}"/>
              </a:ext>
            </a:extLst>
          </p:cNvPr>
          <p:cNvSpPr>
            <a:spLocks noGrp="1"/>
          </p:cNvSpPr>
          <p:nvPr>
            <p:ph type="title"/>
          </p:nvPr>
        </p:nvSpPr>
        <p:spPr>
          <a:xfrm>
            <a:off x="859970" y="1122363"/>
            <a:ext cx="4264351" cy="2056266"/>
          </a:xfrm>
        </p:spPr>
        <p:txBody>
          <a:bodyPr vert="horz" lIns="91440" tIns="45720" rIns="91440" bIns="45720" rtlCol="0" anchor="b">
            <a:normAutofit fontScale="90000"/>
          </a:bodyPr>
          <a:lstStyle/>
          <a:p>
            <a:r>
              <a:rPr lang="en-US" sz="3800" dirty="0"/>
              <a:t>CHAIRMAN’S  REPORT </a:t>
            </a:r>
            <a:br>
              <a:rPr lang="en-US" sz="3800" dirty="0"/>
            </a:br>
            <a:r>
              <a:rPr lang="en-US" sz="3800" dirty="0"/>
              <a:t>PROFESSOR IAN HOWIE </a:t>
            </a:r>
          </a:p>
        </p:txBody>
      </p:sp>
      <p:pic>
        <p:nvPicPr>
          <p:cNvPr id="6" name="Picture 5">
            <a:extLst>
              <a:ext uri="{FF2B5EF4-FFF2-40B4-BE49-F238E27FC236}">
                <a16:creationId xmlns:a16="http://schemas.microsoft.com/office/drawing/2014/main" xmlns="" id="{CE915B42-F508-F5A9-E6C1-FF6BEF2374AF}"/>
              </a:ext>
            </a:extLst>
          </p:cNvPr>
          <p:cNvPicPr>
            <a:picLocks noChangeAspect="1"/>
          </p:cNvPicPr>
          <p:nvPr/>
        </p:nvPicPr>
        <p:blipFill>
          <a:blip r:embed="rId2" cstate="print"/>
          <a:stretch>
            <a:fillRect/>
          </a:stretch>
        </p:blipFill>
        <p:spPr>
          <a:xfrm>
            <a:off x="740789" y="3740392"/>
            <a:ext cx="4419983" cy="1609483"/>
          </a:xfrm>
          <a:prstGeom prst="rect">
            <a:avLst/>
          </a:prstGeom>
        </p:spPr>
      </p:pic>
      <p:sp>
        <p:nvSpPr>
          <p:cNvPr id="4" name="Text Placeholder 3">
            <a:extLst>
              <a:ext uri="{FF2B5EF4-FFF2-40B4-BE49-F238E27FC236}">
                <a16:creationId xmlns:a16="http://schemas.microsoft.com/office/drawing/2014/main" xmlns="" id="{79B2B1D1-7A36-390A-0F76-57D8A144FB5F}"/>
              </a:ext>
            </a:extLst>
          </p:cNvPr>
          <p:cNvSpPr>
            <a:spLocks noGrp="1"/>
          </p:cNvSpPr>
          <p:nvPr>
            <p:ph type="body" idx="1"/>
          </p:nvPr>
        </p:nvSpPr>
        <p:spPr>
          <a:xfrm>
            <a:off x="563382" y="3556000"/>
            <a:ext cx="4687389" cy="2179637"/>
          </a:xfrm>
        </p:spPr>
        <p:txBody>
          <a:bodyPr vert="horz" lIns="91440" tIns="45720" rIns="91440" bIns="45720" rtlCol="0">
            <a:normAutofit/>
          </a:bodyPr>
          <a:lstStyle/>
          <a:p>
            <a:endParaRPr lang="en-US" dirty="0">
              <a:solidFill>
                <a:schemeClr val="tx1"/>
              </a:solidFill>
            </a:endParaRPr>
          </a:p>
        </p:txBody>
      </p:sp>
      <p:sp>
        <p:nvSpPr>
          <p:cNvPr id="17" name="Rectangle 19">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2E9AEF1-B817-608E-8E7D-37B7C939516D}"/>
              </a:ext>
            </a:extLst>
          </p:cNvPr>
          <p:cNvPicPr>
            <a:picLocks noChangeAspect="1"/>
          </p:cNvPicPr>
          <p:nvPr/>
        </p:nvPicPr>
        <p:blipFill>
          <a:blip r:embed="rId3" cstate="print"/>
          <a:stretch>
            <a:fillRect/>
          </a:stretch>
        </p:blipFill>
        <p:spPr>
          <a:xfrm>
            <a:off x="6521187" y="476601"/>
            <a:ext cx="4488822" cy="5906346"/>
          </a:xfrm>
          <a:prstGeom prst="rect">
            <a:avLst/>
          </a:prstGeom>
        </p:spPr>
      </p:pic>
      <p:pic>
        <p:nvPicPr>
          <p:cNvPr id="3" name="Picture 2">
            <a:extLst>
              <a:ext uri="{FF2B5EF4-FFF2-40B4-BE49-F238E27FC236}">
                <a16:creationId xmlns:a16="http://schemas.microsoft.com/office/drawing/2014/main" xmlns="" id="{FDEF432D-F869-4BCB-CE87-140D2746D65B}"/>
              </a:ext>
            </a:extLst>
          </p:cNvPr>
          <p:cNvPicPr>
            <a:picLocks noChangeAspect="1"/>
          </p:cNvPicPr>
          <p:nvPr/>
        </p:nvPicPr>
        <p:blipFill>
          <a:blip r:embed="rId4" cstate="print"/>
          <a:stretch>
            <a:fillRect/>
          </a:stretch>
        </p:blipFill>
        <p:spPr>
          <a:xfrm>
            <a:off x="6579505" y="5133585"/>
            <a:ext cx="4669941" cy="1707028"/>
          </a:xfrm>
          <a:prstGeom prst="rect">
            <a:avLst/>
          </a:prstGeom>
        </p:spPr>
      </p:pic>
    </p:spTree>
    <p:extLst>
      <p:ext uri="{BB962C8B-B14F-4D97-AF65-F5344CB8AC3E}">
        <p14:creationId xmlns:p14="http://schemas.microsoft.com/office/powerpoint/2010/main" xmlns="" val="4034686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6BDF3D-7F66-14C5-2394-4C8BD01092F9}"/>
              </a:ext>
            </a:extLst>
          </p:cNvPr>
          <p:cNvSpPr>
            <a:spLocks noGrp="1"/>
          </p:cNvSpPr>
          <p:nvPr>
            <p:ph type="title"/>
          </p:nvPr>
        </p:nvSpPr>
        <p:spPr/>
        <p:txBody>
          <a:bodyPr/>
          <a:lstStyle/>
          <a:p>
            <a:endParaRPr lang="en-AU"/>
          </a:p>
        </p:txBody>
      </p:sp>
      <p:pic>
        <p:nvPicPr>
          <p:cNvPr id="4" name="Content Placeholder 3">
            <a:extLst>
              <a:ext uri="{FF2B5EF4-FFF2-40B4-BE49-F238E27FC236}">
                <a16:creationId xmlns:a16="http://schemas.microsoft.com/office/drawing/2014/main" xmlns="" id="{7B7FD9CD-03D4-1CA3-B65D-A6786D5E05BF}"/>
              </a:ext>
            </a:extLst>
          </p:cNvPr>
          <p:cNvPicPr>
            <a:picLocks noGrp="1" noChangeAspect="1"/>
          </p:cNvPicPr>
          <p:nvPr>
            <p:ph idx="1"/>
          </p:nvPr>
        </p:nvPicPr>
        <p:blipFill>
          <a:blip r:embed="rId2" cstate="print"/>
          <a:stretch>
            <a:fillRect/>
          </a:stretch>
        </p:blipFill>
        <p:spPr>
          <a:xfrm>
            <a:off x="2989335" y="1825625"/>
            <a:ext cx="6213329" cy="4351338"/>
          </a:xfrm>
          <a:prstGeom prst="rect">
            <a:avLst/>
          </a:prstGeom>
        </p:spPr>
      </p:pic>
    </p:spTree>
    <p:extLst>
      <p:ext uri="{BB962C8B-B14F-4D97-AF65-F5344CB8AC3E}">
        <p14:creationId xmlns:p14="http://schemas.microsoft.com/office/powerpoint/2010/main" xmlns="" val="308590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D1853-FD5C-CBC1-1946-0715A866C1B0}"/>
              </a:ext>
            </a:extLst>
          </p:cNvPr>
          <p:cNvSpPr>
            <a:spLocks noGrp="1"/>
          </p:cNvSpPr>
          <p:nvPr>
            <p:ph type="title"/>
          </p:nvPr>
        </p:nvSpPr>
        <p:spPr/>
        <p:txBody>
          <a:bodyPr/>
          <a:lstStyle/>
          <a:p>
            <a:r>
              <a:rPr lang="en-US" dirty="0"/>
              <a:t>Evaluation </a:t>
            </a:r>
            <a:endParaRPr lang="en-AU" dirty="0"/>
          </a:p>
        </p:txBody>
      </p:sp>
      <p:sp>
        <p:nvSpPr>
          <p:cNvPr id="3" name="Content Placeholder 2">
            <a:extLst>
              <a:ext uri="{FF2B5EF4-FFF2-40B4-BE49-F238E27FC236}">
                <a16:creationId xmlns:a16="http://schemas.microsoft.com/office/drawing/2014/main" xmlns="" id="{5FA86D3F-7D91-5F91-A17E-643B1DF6E022}"/>
              </a:ext>
            </a:extLst>
          </p:cNvPr>
          <p:cNvSpPr>
            <a:spLocks noGrp="1"/>
          </p:cNvSpPr>
          <p:nvPr>
            <p:ph idx="1"/>
          </p:nvPr>
        </p:nvSpPr>
        <p:spPr/>
        <p:txBody>
          <a:bodyPr>
            <a:normAutofit fontScale="92500" lnSpcReduction="10000"/>
          </a:bodyPr>
          <a:lstStyle/>
          <a:p>
            <a:r>
              <a:rPr lang="en-US" dirty="0"/>
              <a:t>The </a:t>
            </a:r>
            <a:r>
              <a:rPr lang="en-US" dirty="0" err="1"/>
              <a:t>MRR</a:t>
            </a:r>
            <a:r>
              <a:rPr lang="en-US" dirty="0"/>
              <a:t> survey enhanced the knowledge around the following   questions from the </a:t>
            </a:r>
            <a:r>
              <a:rPr lang="en-US" dirty="0" err="1"/>
              <a:t>NCAS</a:t>
            </a:r>
            <a:r>
              <a:rPr lang="en-US" dirty="0"/>
              <a:t>  </a:t>
            </a:r>
          </a:p>
          <a:p>
            <a:pPr>
              <a:tabLst>
                <a:tab pos="2062163" algn="l"/>
              </a:tabLst>
            </a:pPr>
            <a:r>
              <a:rPr lang="en-US" dirty="0"/>
              <a:t>-	understanding that non-physical forms of violence are a form of domestic 	violence</a:t>
            </a:r>
          </a:p>
          <a:p>
            <a:pPr>
              <a:tabLst>
                <a:tab pos="2062163" algn="l"/>
              </a:tabLst>
            </a:pPr>
            <a:r>
              <a:rPr lang="en-US" dirty="0"/>
              <a:t>-	knowledge of the prevalence of violence against women</a:t>
            </a:r>
          </a:p>
          <a:p>
            <a:pPr>
              <a:tabLst>
                <a:tab pos="2062163" algn="l"/>
              </a:tabLst>
            </a:pPr>
            <a:r>
              <a:rPr lang="en-US" dirty="0"/>
              <a:t>-	knowledge of resources. </a:t>
            </a:r>
          </a:p>
          <a:p>
            <a:r>
              <a:rPr lang="en-AU" dirty="0"/>
              <a:t>Attitudes to gender inequality improved in the following areas </a:t>
            </a:r>
          </a:p>
          <a:p>
            <a:pPr lvl="1"/>
            <a:r>
              <a:rPr lang="en-US" dirty="0"/>
              <a:t>rigid gender roles, stereotypes and expressions</a:t>
            </a:r>
          </a:p>
          <a:p>
            <a:pPr lvl="1"/>
            <a:r>
              <a:rPr lang="en-US" dirty="0"/>
              <a:t>women’s independence and decision-making in private life:  responses to the statement ‘Domestic violence is a private matter to be handled in the family’. </a:t>
            </a:r>
          </a:p>
          <a:p>
            <a:r>
              <a:rPr lang="en-US" dirty="0"/>
              <a:t>Little change seen in </a:t>
            </a:r>
          </a:p>
          <a:p>
            <a:pPr lvl="1"/>
            <a:r>
              <a:rPr lang="en-US" dirty="0"/>
              <a:t>male peer relations involving aggression and disrespect towards women</a:t>
            </a:r>
          </a:p>
          <a:p>
            <a:pPr lvl="1"/>
            <a:r>
              <a:rPr lang="en-US" dirty="0"/>
              <a:t>women’s independence and decision-making in public life-preferring male political leaders  </a:t>
            </a:r>
          </a:p>
          <a:p>
            <a:pPr lvl="1"/>
            <a:r>
              <a:rPr lang="en-US" dirty="0"/>
              <a:t> </a:t>
            </a:r>
          </a:p>
          <a:p>
            <a:pPr marL="457200" lvl="1" indent="0">
              <a:buNone/>
            </a:pPr>
            <a:r>
              <a:rPr lang="en-US" dirty="0"/>
              <a:t> </a:t>
            </a:r>
          </a:p>
        </p:txBody>
      </p:sp>
    </p:spTree>
    <p:extLst>
      <p:ext uri="{BB962C8B-B14F-4D97-AF65-F5344CB8AC3E}">
        <p14:creationId xmlns:p14="http://schemas.microsoft.com/office/powerpoint/2010/main" xmlns="" val="231899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6DD5A-A15F-B6A4-BAE2-CE81C1B623DD}"/>
              </a:ext>
            </a:extLst>
          </p:cNvPr>
          <p:cNvSpPr>
            <a:spLocks noGrp="1"/>
          </p:cNvSpPr>
          <p:nvPr>
            <p:ph type="title"/>
          </p:nvPr>
        </p:nvSpPr>
        <p:spPr/>
        <p:txBody>
          <a:bodyPr>
            <a:normAutofit fontScale="90000"/>
          </a:bodyPr>
          <a:lstStyle/>
          <a:p>
            <a:r>
              <a:rPr lang="en-US" dirty="0"/>
              <a:t>Denying gender inequality is a problem</a:t>
            </a:r>
            <a:br>
              <a:rPr lang="en-US" dirty="0"/>
            </a:br>
            <a:endParaRPr lang="en-AU" dirty="0"/>
          </a:p>
        </p:txBody>
      </p:sp>
      <p:sp>
        <p:nvSpPr>
          <p:cNvPr id="3" name="Content Placeholder 2">
            <a:extLst>
              <a:ext uri="{FF2B5EF4-FFF2-40B4-BE49-F238E27FC236}">
                <a16:creationId xmlns:a16="http://schemas.microsoft.com/office/drawing/2014/main" xmlns="" id="{56D71F0D-C51C-8589-3FB1-499022BB8DF1}"/>
              </a:ext>
            </a:extLst>
          </p:cNvPr>
          <p:cNvSpPr>
            <a:spLocks noGrp="1"/>
          </p:cNvSpPr>
          <p:nvPr>
            <p:ph idx="1"/>
          </p:nvPr>
        </p:nvSpPr>
        <p:spPr>
          <a:xfrm>
            <a:off x="777240" y="1485900"/>
            <a:ext cx="10637520" cy="4691063"/>
          </a:xfrm>
        </p:spPr>
        <p:txBody>
          <a:bodyPr/>
          <a:lstStyle/>
          <a:p>
            <a:r>
              <a:rPr lang="en-US" sz="2400" dirty="0"/>
              <a:t>Participants were asked the extent to which they agreed or disagreed with the statement ‘Many women exaggerate how unequally women are treated in Australia.’ as shown in Figure 12</a:t>
            </a:r>
            <a:r>
              <a:rPr lang="en-US" dirty="0"/>
              <a:t>. </a:t>
            </a:r>
          </a:p>
          <a:p>
            <a:pPr lvl="1"/>
            <a:r>
              <a:rPr lang="en-US" dirty="0"/>
              <a:t>After the workshop there was an increase </a:t>
            </a:r>
            <a:r>
              <a:rPr lang="en-US" u="sng" dirty="0"/>
              <a:t>in disagreement </a:t>
            </a:r>
            <a:r>
              <a:rPr lang="en-US" dirty="0"/>
              <a:t>after the workshop </a:t>
            </a:r>
            <a:r>
              <a:rPr lang="en-US" dirty="0">
                <a:solidFill>
                  <a:srgbClr val="FFFF00"/>
                </a:solidFill>
              </a:rPr>
              <a:t>(from 41% to 45%),  </a:t>
            </a:r>
          </a:p>
          <a:p>
            <a:pPr lvl="1"/>
            <a:r>
              <a:rPr lang="en-US" dirty="0"/>
              <a:t>participants </a:t>
            </a:r>
            <a:r>
              <a:rPr lang="en-US" u="sng" dirty="0"/>
              <a:t>who ‘agreed</a:t>
            </a:r>
            <a:r>
              <a:rPr lang="en-US" dirty="0"/>
              <a:t>’ with the statement also increased </a:t>
            </a:r>
            <a:r>
              <a:rPr lang="en-US" dirty="0">
                <a:solidFill>
                  <a:srgbClr val="FFFF00"/>
                </a:solidFill>
              </a:rPr>
              <a:t>(from 25% to 31%). </a:t>
            </a:r>
          </a:p>
          <a:p>
            <a:pPr lvl="1"/>
            <a:r>
              <a:rPr lang="en-US" dirty="0"/>
              <a:t>The participants </a:t>
            </a:r>
            <a:r>
              <a:rPr lang="en-US" u="sng" dirty="0"/>
              <a:t>who didn’t know or were neutral decreased </a:t>
            </a:r>
            <a:r>
              <a:rPr lang="en-US" dirty="0"/>
              <a:t>after the workshop  </a:t>
            </a:r>
          </a:p>
          <a:p>
            <a:endParaRPr lang="en-AU" dirty="0"/>
          </a:p>
        </p:txBody>
      </p:sp>
      <p:pic>
        <p:nvPicPr>
          <p:cNvPr id="4" name="Picture 3">
            <a:extLst>
              <a:ext uri="{FF2B5EF4-FFF2-40B4-BE49-F238E27FC236}">
                <a16:creationId xmlns:a16="http://schemas.microsoft.com/office/drawing/2014/main" xmlns="" id="{55E53E5F-655D-0A44-1F49-2D8EA4ACE44D}"/>
              </a:ext>
            </a:extLst>
          </p:cNvPr>
          <p:cNvPicPr>
            <a:picLocks noChangeAspect="1"/>
          </p:cNvPicPr>
          <p:nvPr/>
        </p:nvPicPr>
        <p:blipFill>
          <a:blip r:embed="rId2" cstate="print"/>
          <a:stretch>
            <a:fillRect/>
          </a:stretch>
        </p:blipFill>
        <p:spPr>
          <a:xfrm>
            <a:off x="2150918" y="3522518"/>
            <a:ext cx="7460673" cy="3127664"/>
          </a:xfrm>
          <a:prstGeom prst="rect">
            <a:avLst/>
          </a:prstGeom>
        </p:spPr>
      </p:pic>
    </p:spTree>
    <p:extLst>
      <p:ext uri="{BB962C8B-B14F-4D97-AF65-F5344CB8AC3E}">
        <p14:creationId xmlns:p14="http://schemas.microsoft.com/office/powerpoint/2010/main" xmlns="" val="3168392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449A7-E215-3352-AE99-AACB6E09091D}"/>
              </a:ext>
            </a:extLst>
          </p:cNvPr>
          <p:cNvSpPr>
            <a:spLocks noGrp="1"/>
          </p:cNvSpPr>
          <p:nvPr>
            <p:ph type="title"/>
          </p:nvPr>
        </p:nvSpPr>
        <p:spPr/>
        <p:txBody>
          <a:bodyPr/>
          <a:lstStyle/>
          <a:p>
            <a:r>
              <a:rPr lang="en-AU" dirty="0"/>
              <a:t>Feedback </a:t>
            </a:r>
          </a:p>
        </p:txBody>
      </p:sp>
      <p:sp>
        <p:nvSpPr>
          <p:cNvPr id="3" name="Content Placeholder 2">
            <a:extLst>
              <a:ext uri="{FF2B5EF4-FFF2-40B4-BE49-F238E27FC236}">
                <a16:creationId xmlns:a16="http://schemas.microsoft.com/office/drawing/2014/main" xmlns="" id="{4B471756-20A3-96F7-7305-E66DCC51EBBB}"/>
              </a:ext>
            </a:extLst>
          </p:cNvPr>
          <p:cNvSpPr>
            <a:spLocks noGrp="1"/>
          </p:cNvSpPr>
          <p:nvPr>
            <p:ph idx="1"/>
          </p:nvPr>
        </p:nvSpPr>
        <p:spPr>
          <a:xfrm>
            <a:off x="630936" y="1609344"/>
            <a:ext cx="10783824" cy="4567619"/>
          </a:xfrm>
        </p:spPr>
        <p:txBody>
          <a:bodyPr/>
          <a:lstStyle/>
          <a:p>
            <a:r>
              <a:rPr lang="en-US" u="sng" dirty="0"/>
              <a:t>From the Priests group </a:t>
            </a:r>
          </a:p>
          <a:p>
            <a:r>
              <a:rPr lang="en-US" i="1" dirty="0"/>
              <a:t>thank you for the opportunity and the great understanding of such a touchy subject which is often seen during our dealing with the public, and did not know a lot of what was said. Thank you . </a:t>
            </a:r>
            <a:r>
              <a:rPr lang="en-US" dirty="0"/>
              <a:t> </a:t>
            </a:r>
          </a:p>
          <a:p>
            <a:r>
              <a:rPr lang="en-US" i="1" dirty="0"/>
              <a:t>Great opportunity ……………definitely help us to understand more the dynamics of the family and have a better and more sensible and scientific approach to serving families. </a:t>
            </a:r>
            <a:r>
              <a:rPr lang="en-US" dirty="0"/>
              <a:t> </a:t>
            </a:r>
          </a:p>
          <a:p>
            <a:r>
              <a:rPr lang="en-US" u="sng" dirty="0"/>
              <a:t>From the Lady Doctors Group</a:t>
            </a:r>
          </a:p>
          <a:p>
            <a:r>
              <a:rPr lang="en-US" i="1" dirty="0"/>
              <a:t>Really appreciate ….. Help our intimate partner violence victims  </a:t>
            </a:r>
            <a:r>
              <a:rPr lang="en-US" dirty="0"/>
              <a:t>Dr P</a:t>
            </a:r>
          </a:p>
          <a:p>
            <a:r>
              <a:rPr lang="en-US" i="1" dirty="0"/>
              <a:t>Thank you everyone for a wonderful evening with some valuable insightful discussions and lots of fun. </a:t>
            </a:r>
            <a:r>
              <a:rPr lang="en-US" dirty="0"/>
              <a:t> </a:t>
            </a:r>
          </a:p>
          <a:p>
            <a:r>
              <a:rPr lang="en-US" i="1" dirty="0"/>
              <a:t> Fun filled meeting tonight with some serious discussions and opinions </a:t>
            </a:r>
            <a:r>
              <a:rPr lang="en-US" dirty="0"/>
              <a:t>.</a:t>
            </a:r>
          </a:p>
          <a:p>
            <a:r>
              <a:rPr lang="en-US" dirty="0"/>
              <a:t>The doctors agreed that the workshop would  influence  their ability to understand and deal </a:t>
            </a:r>
            <a:r>
              <a:rPr lang="en-US" dirty="0" err="1"/>
              <a:t>woth</a:t>
            </a:r>
            <a:r>
              <a:rPr lang="en-US" dirty="0"/>
              <a:t> patients suffering FV </a:t>
            </a:r>
            <a:endParaRPr lang="en-AU" dirty="0"/>
          </a:p>
        </p:txBody>
      </p:sp>
    </p:spTree>
    <p:extLst>
      <p:ext uri="{BB962C8B-B14F-4D97-AF65-F5344CB8AC3E}">
        <p14:creationId xmlns:p14="http://schemas.microsoft.com/office/powerpoint/2010/main" xmlns="" val="127355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853B2-B486-EBCC-7776-BE32731322B2}"/>
              </a:ext>
            </a:extLst>
          </p:cNvPr>
          <p:cNvSpPr>
            <a:spLocks noGrp="1"/>
          </p:cNvSpPr>
          <p:nvPr>
            <p:ph type="title"/>
          </p:nvPr>
        </p:nvSpPr>
        <p:spPr/>
        <p:txBody>
          <a:bodyPr/>
          <a:lstStyle/>
          <a:p>
            <a:r>
              <a:rPr lang="en-AU" dirty="0"/>
              <a:t>FLAGSHIP PROJECT 2022</a:t>
            </a:r>
          </a:p>
        </p:txBody>
      </p:sp>
      <p:sp>
        <p:nvSpPr>
          <p:cNvPr id="3" name="Content Placeholder 2">
            <a:extLst>
              <a:ext uri="{FF2B5EF4-FFF2-40B4-BE49-F238E27FC236}">
                <a16:creationId xmlns:a16="http://schemas.microsoft.com/office/drawing/2014/main" xmlns="" id="{925E4E5A-3A9C-08ED-9F24-49AE4E974E9D}"/>
              </a:ext>
            </a:extLst>
          </p:cNvPr>
          <p:cNvSpPr>
            <a:spLocks noGrp="1"/>
          </p:cNvSpPr>
          <p:nvPr>
            <p:ph idx="1"/>
          </p:nvPr>
        </p:nvSpPr>
        <p:spPr/>
        <p:txBody>
          <a:bodyPr/>
          <a:lstStyle/>
          <a:p>
            <a:r>
              <a:rPr lang="en-AU" dirty="0"/>
              <a:t> </a:t>
            </a:r>
          </a:p>
        </p:txBody>
      </p:sp>
      <p:pic>
        <p:nvPicPr>
          <p:cNvPr id="4" name="Picture 3">
            <a:extLst>
              <a:ext uri="{FF2B5EF4-FFF2-40B4-BE49-F238E27FC236}">
                <a16:creationId xmlns:a16="http://schemas.microsoft.com/office/drawing/2014/main" xmlns="" id="{2F51590D-3370-F472-4104-F5A4F26B7A0B}"/>
              </a:ext>
            </a:extLst>
          </p:cNvPr>
          <p:cNvPicPr>
            <a:picLocks noChangeAspect="1"/>
          </p:cNvPicPr>
          <p:nvPr/>
        </p:nvPicPr>
        <p:blipFill>
          <a:blip r:embed="rId2" cstate="print"/>
          <a:stretch>
            <a:fillRect/>
          </a:stretch>
        </p:blipFill>
        <p:spPr>
          <a:xfrm>
            <a:off x="938744" y="1459480"/>
            <a:ext cx="9056914" cy="5083628"/>
          </a:xfrm>
          <a:prstGeom prst="rect">
            <a:avLst/>
          </a:prstGeom>
        </p:spPr>
      </p:pic>
    </p:spTree>
    <p:extLst>
      <p:ext uri="{BB962C8B-B14F-4D97-AF65-F5344CB8AC3E}">
        <p14:creationId xmlns:p14="http://schemas.microsoft.com/office/powerpoint/2010/main" xmlns="" val="548729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04E91D-7A09-6B4E-B95B-81399FB72B54}"/>
              </a:ext>
            </a:extLst>
          </p:cNvPr>
          <p:cNvSpPr>
            <a:spLocks noGrp="1"/>
          </p:cNvSpPr>
          <p:nvPr>
            <p:ph type="ctrTitle"/>
          </p:nvPr>
        </p:nvSpPr>
        <p:spPr>
          <a:xfrm>
            <a:off x="838199" y="548464"/>
            <a:ext cx="5158840" cy="813206"/>
          </a:xfrm>
        </p:spPr>
        <p:txBody>
          <a:bodyPr vert="horz" lIns="91440" tIns="45720" rIns="91440" bIns="45720" rtlCol="0" anchor="ctr">
            <a:normAutofit/>
          </a:bodyPr>
          <a:lstStyle/>
          <a:p>
            <a:pPr defTabSz="914400" eaLnBrk="1" hangingPunct="1">
              <a:lnSpc>
                <a:spcPct val="90000"/>
              </a:lnSpc>
            </a:pPr>
            <a:r>
              <a:rPr lang="en-US" sz="3200" dirty="0">
                <a:effectLst/>
                <a:latin typeface="Arial" panose="020B0604020202020204" pitchFamily="34" charset="0"/>
                <a:ea typeface="Calibri" panose="020F0502020204030204" pitchFamily="34" charset="0"/>
                <a:cs typeface="Arial" panose="020B0604020202020204" pitchFamily="34" charset="0"/>
              </a:rPr>
              <a:t>SNEH Theatre Project </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21" name="Content Placeholder 8">
            <a:extLst>
              <a:ext uri="{FF2B5EF4-FFF2-40B4-BE49-F238E27FC236}">
                <a16:creationId xmlns:a16="http://schemas.microsoft.com/office/drawing/2014/main" xmlns="" id="{F1373EFB-13DD-31AD-2C7A-9AD586ADCBD5}"/>
              </a:ext>
            </a:extLst>
          </p:cNvPr>
          <p:cNvSpPr>
            <a:spLocks noGrp="1"/>
          </p:cNvSpPr>
          <p:nvPr>
            <p:ph idx="1"/>
          </p:nvPr>
        </p:nvSpPr>
        <p:spPr>
          <a:xfrm>
            <a:off x="5660571" y="707572"/>
            <a:ext cx="5938394" cy="5601964"/>
          </a:xfrm>
        </p:spPr>
        <p:txBody>
          <a:bodyPr vert="horz" lIns="91440" tIns="45720" rIns="91440" bIns="45720" rtlCol="0">
            <a:normAutofit/>
          </a:bodyPr>
          <a:lstStyle/>
          <a:p>
            <a:pPr marL="0" indent="0">
              <a:buNone/>
            </a:pPr>
            <a:r>
              <a:rPr lang="en-US"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in partnership with the </a:t>
            </a:r>
            <a:r>
              <a:rPr lang="en-US" dirty="0" err="1">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Oorja</a:t>
            </a:r>
            <a:r>
              <a:rPr lang="en-US"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 Foundation</a:t>
            </a:r>
            <a:endParaRPr lang="en-AU"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AU"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Film director and photography: Emma Macey-Storch</a:t>
            </a:r>
            <a:endParaRPr lang="en-AU"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Evaluation: </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Approved by the Melbourne Clinic Research Ethics Committee</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Funded by the Victorian Department of Families, Fairness and Housing under the ‘Supporting Multicultural and Faith Communities to Prevent Family Violence’ Grant Program</a:t>
            </a:r>
          </a:p>
          <a:p>
            <a:pPr marL="114300" indent="0" defTabSz="914400" eaLnBrk="1" hangingPunct="1">
              <a:lnSpc>
                <a:spcPct val="90000"/>
              </a:lnSpc>
              <a:buNone/>
            </a:pPr>
            <a:endParaRPr lang="en-GB"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xmlns="" id="{498B8FE0-7853-F24D-B61C-97D3EEC8F6DC}"/>
              </a:ext>
            </a:extLst>
          </p:cNvPr>
          <p:cNvPicPr/>
          <p:nvPr/>
        </p:nvPicPr>
        <p:blipFill>
          <a:blip r:embed="rId2" cstate="print"/>
          <a:srcRect l="-2889" t="-13794" r="-2833" b="-10354"/>
          <a:stretch>
            <a:fillRect/>
          </a:stretch>
        </p:blipFill>
        <p:spPr bwMode="auto">
          <a:xfrm>
            <a:off x="7288754" y="2502545"/>
            <a:ext cx="2386644" cy="520471"/>
          </a:xfrm>
          <a:prstGeom prst="rect">
            <a:avLst/>
          </a:prstGeom>
          <a:noFill/>
          <a:ln w="9525">
            <a:noFill/>
            <a:miter lim="800000"/>
            <a:headEnd/>
            <a:tailEnd/>
          </a:ln>
        </p:spPr>
      </p:pic>
      <p:pic>
        <p:nvPicPr>
          <p:cNvPr id="3" name="Picture 2">
            <a:extLst>
              <a:ext uri="{FF2B5EF4-FFF2-40B4-BE49-F238E27FC236}">
                <a16:creationId xmlns:a16="http://schemas.microsoft.com/office/drawing/2014/main" xmlns="" id="{8656E35D-8A79-D64D-53DA-942232275985}"/>
              </a:ext>
            </a:extLst>
          </p:cNvPr>
          <p:cNvPicPr>
            <a:picLocks noChangeAspect="1"/>
          </p:cNvPicPr>
          <p:nvPr/>
        </p:nvPicPr>
        <p:blipFill>
          <a:blip r:embed="rId3" cstate="print"/>
          <a:stretch>
            <a:fillRect/>
          </a:stretch>
        </p:blipFill>
        <p:spPr>
          <a:xfrm>
            <a:off x="593034" y="1459488"/>
            <a:ext cx="2966595" cy="1153084"/>
          </a:xfrm>
          <a:prstGeom prst="rect">
            <a:avLst/>
          </a:prstGeom>
        </p:spPr>
      </p:pic>
      <p:pic>
        <p:nvPicPr>
          <p:cNvPr id="5" name="Picture 4">
            <a:extLst>
              <a:ext uri="{FF2B5EF4-FFF2-40B4-BE49-F238E27FC236}">
                <a16:creationId xmlns:a16="http://schemas.microsoft.com/office/drawing/2014/main" xmlns="" id="{C609233C-2A11-5272-97EC-EA82653AFC91}"/>
              </a:ext>
            </a:extLst>
          </p:cNvPr>
          <p:cNvPicPr>
            <a:picLocks noChangeAspect="1"/>
          </p:cNvPicPr>
          <p:nvPr/>
        </p:nvPicPr>
        <p:blipFill>
          <a:blip r:embed="rId4" cstate="print"/>
          <a:stretch>
            <a:fillRect/>
          </a:stretch>
        </p:blipFill>
        <p:spPr>
          <a:xfrm>
            <a:off x="838199" y="4334483"/>
            <a:ext cx="2966595" cy="1215824"/>
          </a:xfrm>
          <a:prstGeom prst="rect">
            <a:avLst/>
          </a:prstGeom>
        </p:spPr>
      </p:pic>
    </p:spTree>
    <p:extLst>
      <p:ext uri="{BB962C8B-B14F-4D97-AF65-F5344CB8AC3E}">
        <p14:creationId xmlns:p14="http://schemas.microsoft.com/office/powerpoint/2010/main" xmlns="" val="279268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BB1BE-7060-2849-8CA8-85D659E27135}"/>
              </a:ext>
            </a:extLst>
          </p:cNvPr>
          <p:cNvSpPr>
            <a:spLocks noGrp="1"/>
          </p:cNvSpPr>
          <p:nvPr>
            <p:ph type="ctrTitle"/>
          </p:nvPr>
        </p:nvSpPr>
        <p:spPr/>
        <p:txBody>
          <a:bodyPr/>
          <a:lstStyle/>
          <a:p>
            <a:r>
              <a:rPr lang="en-US" sz="3200" dirty="0"/>
              <a:t>About the grant program</a:t>
            </a:r>
          </a:p>
        </p:txBody>
      </p:sp>
      <p:sp>
        <p:nvSpPr>
          <p:cNvPr id="3" name="Content Placeholder 2">
            <a:extLst>
              <a:ext uri="{FF2B5EF4-FFF2-40B4-BE49-F238E27FC236}">
                <a16:creationId xmlns:a16="http://schemas.microsoft.com/office/drawing/2014/main" xmlns="" id="{60139BA8-27C2-FF46-94AD-6B476E6A4F87}"/>
              </a:ext>
            </a:extLst>
          </p:cNvPr>
          <p:cNvSpPr>
            <a:spLocks noGrp="1"/>
          </p:cNvSpPr>
          <p:nvPr>
            <p:ph idx="1"/>
          </p:nvPr>
        </p:nvSpPr>
        <p:spPr>
          <a:xfrm>
            <a:off x="719403" y="1124743"/>
            <a:ext cx="10753195" cy="5327427"/>
          </a:xfrm>
        </p:spPr>
        <p:txBody>
          <a:bodyPr/>
          <a:lstStyle/>
          <a:p>
            <a:pPr marL="0" indent="0" fontAlgn="base">
              <a:lnSpc>
                <a:spcPct val="150000"/>
              </a:lnSpc>
              <a:spcAft>
                <a:spcPts val="600"/>
              </a:spcAft>
              <a:buNone/>
            </a:pPr>
            <a:r>
              <a:rPr lang="en-AU" sz="2000" dirty="0">
                <a:solidFill>
                  <a:schemeClr val="tx1">
                    <a:lumMod val="65000"/>
                    <a:lumOff val="35000"/>
                  </a:schemeClr>
                </a:solidFill>
                <a:effectLst/>
                <a:latin typeface="Arial" panose="020B0604020202020204" pitchFamily="34" charset="0"/>
                <a:ea typeface="MS Gothic" panose="020B0609070205080204" pitchFamily="49" charset="-128"/>
                <a:cs typeface="Arial" panose="020B0604020202020204" pitchFamily="34" charset="0"/>
              </a:rPr>
              <a:t>The objectives of the Supporting Multicultural and Faith Communities to Prevent Family Violence 2021 Program are to: </a:t>
            </a:r>
            <a:r>
              <a:rPr lang="en-AU" sz="2000" dirty="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 </a:t>
            </a:r>
            <a:endParaRPr lang="en-AU" sz="2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deepen and expand primary prevention and early intervention activity with multicultural and faith communities   </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continue to build and enhance the collective knowledge of successful primary prevention and early intervention activity and intersectional practice   </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strengthen the capacity of organisations working with multicultural and faith communities in primary prevention and early intervention activity</a:t>
            </a:r>
          </a:p>
          <a:p>
            <a:pPr>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improve the identification and response to victim survivors of violence by better joining primary prevention activity with early intervention activity in a wide range of settings.</a:t>
            </a:r>
            <a:r>
              <a:rPr lang="en-AU" sz="2000" dirty="0">
                <a:solidFill>
                  <a:schemeClr val="tx1">
                    <a:lumMod val="65000"/>
                    <a:lumOff val="35000"/>
                  </a:schemeClr>
                </a:solidFill>
                <a:effectLst/>
                <a:latin typeface="Arial" panose="020B0604020202020204" pitchFamily="34" charset="0"/>
                <a:cs typeface="Arial" panose="020B0604020202020204" pitchFamily="34" charset="0"/>
              </a:rPr>
              <a:t> </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7471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E0CE7-6A1E-450B-B722-A114C184F4E6}"/>
              </a:ext>
            </a:extLst>
          </p:cNvPr>
          <p:cNvSpPr>
            <a:spLocks noGrp="1"/>
          </p:cNvSpPr>
          <p:nvPr>
            <p:ph type="title"/>
          </p:nvPr>
        </p:nvSpPr>
        <p:spPr>
          <a:xfrm>
            <a:off x="777242" y="365126"/>
            <a:ext cx="10637518" cy="660110"/>
          </a:xfrm>
        </p:spPr>
        <p:txBody>
          <a:bodyPr>
            <a:normAutofit fontScale="90000"/>
          </a:bodyPr>
          <a:lstStyle/>
          <a:p>
            <a:r>
              <a:rPr lang="en-AU" sz="4400" dirty="0">
                <a:latin typeface="Arial" panose="020B0604020202020204" pitchFamily="34" charset="0"/>
                <a:cs typeface="Arial" panose="020B0604020202020204" pitchFamily="34" charset="0"/>
              </a:rPr>
              <a:t>Why Community Participatory Theatre?</a:t>
            </a:r>
          </a:p>
        </p:txBody>
      </p:sp>
      <p:sp>
        <p:nvSpPr>
          <p:cNvPr id="3" name="Content Placeholder 2">
            <a:extLst>
              <a:ext uri="{FF2B5EF4-FFF2-40B4-BE49-F238E27FC236}">
                <a16:creationId xmlns:a16="http://schemas.microsoft.com/office/drawing/2014/main" xmlns="" id="{2562D7ED-0C3D-6600-532D-92F5A578B26E}"/>
              </a:ext>
            </a:extLst>
          </p:cNvPr>
          <p:cNvSpPr>
            <a:spLocks noGrp="1"/>
          </p:cNvSpPr>
          <p:nvPr>
            <p:ph idx="1"/>
          </p:nvPr>
        </p:nvSpPr>
        <p:spPr>
          <a:xfrm>
            <a:off x="546409" y="1482436"/>
            <a:ext cx="11363093" cy="5010439"/>
          </a:xfrm>
        </p:spPr>
        <p:txBody>
          <a:bodyPr>
            <a:normAutofit lnSpcReduction="10000"/>
          </a:bodyPr>
          <a:lstStyle/>
          <a:p>
            <a:r>
              <a:rPr lang="en-US" sz="2600" dirty="0">
                <a:latin typeface="Arial" panose="020B0604020202020204" pitchFamily="34" charset="0"/>
                <a:cs typeface="Arial" panose="020B0604020202020204" pitchFamily="34" charset="0"/>
              </a:rPr>
              <a:t>Based on Forum Theatre, perfected by Augusto Boal (Boal, 1979)</a:t>
            </a:r>
          </a:p>
          <a:p>
            <a:pPr marL="0" indent="0">
              <a:buNone/>
            </a:pPr>
            <a:r>
              <a:rPr lang="en-US" sz="2600" dirty="0">
                <a:latin typeface="Arial" panose="020B0604020202020204" pitchFamily="34" charset="0"/>
                <a:cs typeface="Arial" panose="020B0604020202020204" pitchFamily="34" charset="0"/>
              </a:rPr>
              <a:t> </a:t>
            </a:r>
          </a:p>
          <a:p>
            <a:r>
              <a:rPr lang="en-US" sz="2600" dirty="0">
                <a:latin typeface="Arial" panose="020B0604020202020204" pitchFamily="34" charset="0"/>
                <a:cs typeface="Arial" panose="020B0604020202020204" pitchFamily="34" charset="0"/>
              </a:rPr>
              <a:t>This approach uses CULTURE AS STRENGTH</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Working with community and society it is crucial to improve strategies to address issues of social health, moving the locus of control from external agencies to the people who are directly experiencing it. </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By bringing the stories of </a:t>
            </a:r>
            <a:r>
              <a:rPr lang="en-US" sz="2600" dirty="0" err="1">
                <a:latin typeface="Arial" panose="020B0604020202020204" pitchFamily="34" charset="0"/>
                <a:cs typeface="Arial" panose="020B0604020202020204" pitchFamily="34" charset="0"/>
              </a:rPr>
              <a:t>marginalised</a:t>
            </a:r>
            <a:r>
              <a:rPr lang="en-US" sz="2600" dirty="0">
                <a:latin typeface="Arial" panose="020B0604020202020204" pitchFamily="34" charset="0"/>
                <a:cs typeface="Arial" panose="020B0604020202020204" pitchFamily="34" charset="0"/>
              </a:rPr>
              <a:t> people on stage, theatre offers a rare opportunity to people on the fringe to be in the </a:t>
            </a:r>
            <a:r>
              <a:rPr lang="en-US" sz="2600" dirty="0" err="1">
                <a:latin typeface="Arial" panose="020B0604020202020204" pitchFamily="34" charset="0"/>
                <a:cs typeface="Arial" panose="020B0604020202020204" pitchFamily="34" charset="0"/>
              </a:rPr>
              <a:t>centre</a:t>
            </a:r>
            <a:r>
              <a:rPr lang="en-US" sz="2600" dirty="0">
                <a:latin typeface="Arial" panose="020B0604020202020204" pitchFamily="34" charset="0"/>
                <a:cs typeface="Arial" panose="020B0604020202020204" pitchFamily="34" charset="0"/>
              </a:rPr>
              <a:t> where, being the experts of their own lives, they can be engaged in a dialogue with the audience to discover and explore collectively how to deal with their own problems. </a:t>
            </a:r>
            <a:endParaRPr lang="en-A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14189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E0CE7-6A1E-450B-B722-A114C184F4E6}"/>
              </a:ext>
            </a:extLst>
          </p:cNvPr>
          <p:cNvSpPr>
            <a:spLocks noGrp="1"/>
          </p:cNvSpPr>
          <p:nvPr>
            <p:ph type="title"/>
          </p:nvPr>
        </p:nvSpPr>
        <p:spPr/>
        <p:txBody>
          <a:bodyPr>
            <a:normAutofit fontScale="90000"/>
          </a:bodyPr>
          <a:lstStyle/>
          <a:p>
            <a:r>
              <a:rPr lang="en-AU" dirty="0"/>
              <a:t>WHY COMMUNITY PARTCIPATORY THEATRE ? </a:t>
            </a:r>
          </a:p>
        </p:txBody>
      </p:sp>
      <p:sp>
        <p:nvSpPr>
          <p:cNvPr id="3" name="Content Placeholder 2">
            <a:extLst>
              <a:ext uri="{FF2B5EF4-FFF2-40B4-BE49-F238E27FC236}">
                <a16:creationId xmlns:a16="http://schemas.microsoft.com/office/drawing/2014/main" xmlns="" id="{2562D7ED-0C3D-6600-532D-92F5A578B26E}"/>
              </a:ext>
            </a:extLst>
          </p:cNvPr>
          <p:cNvSpPr>
            <a:spLocks noGrp="1"/>
          </p:cNvSpPr>
          <p:nvPr>
            <p:ph idx="1"/>
          </p:nvPr>
        </p:nvSpPr>
        <p:spPr/>
        <p:txBody>
          <a:bodyPr>
            <a:normAutofit lnSpcReduction="10000"/>
          </a:bodyPr>
          <a:lstStyle/>
          <a:p>
            <a:r>
              <a:rPr lang="en-US" sz="2800" dirty="0" err="1"/>
              <a:t>Baesd</a:t>
            </a:r>
            <a:r>
              <a:rPr lang="en-US" sz="2800" dirty="0"/>
              <a:t> on Forum Theatre invented by perfected by Augusto Boal(Boal, 1979).  </a:t>
            </a:r>
          </a:p>
          <a:p>
            <a:r>
              <a:rPr lang="en-US" sz="2800" dirty="0"/>
              <a:t>USING CULTURE AS STRENGTH</a:t>
            </a:r>
          </a:p>
          <a:p>
            <a:r>
              <a:rPr lang="en-US" sz="2800" dirty="0"/>
              <a:t> Working with community and society it is crucial to improve strategies to address issues of social health, moving the locus of control from external agencies to the people who are directly experiencing it. </a:t>
            </a:r>
          </a:p>
          <a:p>
            <a:r>
              <a:rPr lang="en-US" sz="2800" dirty="0"/>
              <a:t>Theatre by bringing the stories of marginalized people on stage  offers a rare opportunity to people on the fringe to be in the center  where, being the experts of their own lives, they can be engaged in a dialogue with the audience to discover and explore collectively how to deal with their own problems. </a:t>
            </a:r>
            <a:endParaRPr lang="en-AU" sz="2800" dirty="0"/>
          </a:p>
        </p:txBody>
      </p:sp>
    </p:spTree>
    <p:extLst>
      <p:ext uri="{BB962C8B-B14F-4D97-AF65-F5344CB8AC3E}">
        <p14:creationId xmlns:p14="http://schemas.microsoft.com/office/powerpoint/2010/main" xmlns="" val="921631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12573-819D-1E35-3866-5CA528AA54BF}"/>
              </a:ext>
            </a:extLst>
          </p:cNvPr>
          <p:cNvSpPr>
            <a:spLocks noGrp="1"/>
          </p:cNvSpPr>
          <p:nvPr>
            <p:ph type="title"/>
          </p:nvPr>
        </p:nvSpPr>
        <p:spPr/>
        <p:txBody>
          <a:bodyPr>
            <a:normAutofit fontScale="90000"/>
          </a:bodyPr>
          <a:lstStyle/>
          <a:p>
            <a:r>
              <a:rPr lang="en-US" dirty="0"/>
              <a:t>CP Theatre gives the audience a part in the dramatic action</a:t>
            </a:r>
            <a:endParaRPr lang="en-AU" dirty="0"/>
          </a:p>
        </p:txBody>
      </p:sp>
      <p:sp>
        <p:nvSpPr>
          <p:cNvPr id="3" name="Content Placeholder 2">
            <a:extLst>
              <a:ext uri="{FF2B5EF4-FFF2-40B4-BE49-F238E27FC236}">
                <a16:creationId xmlns:a16="http://schemas.microsoft.com/office/drawing/2014/main" xmlns="" id="{31D79046-1000-1792-16BA-7A7BAA2AC620}"/>
              </a:ext>
            </a:extLst>
          </p:cNvPr>
          <p:cNvSpPr>
            <a:spLocks noGrp="1"/>
          </p:cNvSpPr>
          <p:nvPr>
            <p:ph idx="1"/>
          </p:nvPr>
        </p:nvSpPr>
        <p:spPr/>
        <p:txBody>
          <a:bodyPr>
            <a:normAutofit/>
          </a:bodyPr>
          <a:lstStyle/>
          <a:p>
            <a:r>
              <a:rPr lang="en-US" sz="2400" dirty="0"/>
              <a:t>The community of participants creates and acts out a symbolic representation in which they witness their struggle and highlight the forms of oppressive conflicts within society. </a:t>
            </a:r>
          </a:p>
          <a:p>
            <a:endParaRPr lang="en-US" sz="2400" dirty="0"/>
          </a:p>
          <a:p>
            <a:r>
              <a:rPr lang="en-US" sz="2400" dirty="0"/>
              <a:t>The scenario runs once and is subsequently enacted again, encouraging the audience to stop the action and change the dramatic action replacing a character on the stage. </a:t>
            </a:r>
          </a:p>
          <a:p>
            <a:endParaRPr lang="en-US" sz="2400" dirty="0"/>
          </a:p>
          <a:p>
            <a:r>
              <a:rPr lang="en-US" sz="2400" dirty="0"/>
              <a:t>Discussion is promoted by the facilitator, with the aim to create a deeper understanding of the scenario and gain a critical awareness about cultural assumptions, beliefs and values. And acting </a:t>
            </a:r>
            <a:r>
              <a:rPr lang="en-US" sz="2400" dirty="0" err="1"/>
              <a:t>ut</a:t>
            </a:r>
            <a:r>
              <a:rPr lang="en-US" sz="2400" dirty="0"/>
              <a:t> potentially helpful alternatives </a:t>
            </a:r>
            <a:endParaRPr lang="en-AU" sz="2400" dirty="0"/>
          </a:p>
        </p:txBody>
      </p:sp>
    </p:spTree>
    <p:extLst>
      <p:ext uri="{BB962C8B-B14F-4D97-AF65-F5344CB8AC3E}">
        <p14:creationId xmlns:p14="http://schemas.microsoft.com/office/powerpoint/2010/main" xmlns="" val="41450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80A97F9-87C9-4710-B480-406EA55C9E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4" name="Rectangle 13">
            <a:extLst>
              <a:ext uri="{FF2B5EF4-FFF2-40B4-BE49-F238E27FC236}">
                <a16:creationId xmlns:a16="http://schemas.microsoft.com/office/drawing/2014/main" xmlns="" id="{6D6F0AC2-F229-46DE-A0A2-5CB386CE90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pic>
        <p:nvPicPr>
          <p:cNvPr id="6" name="Picture 5">
            <a:extLst>
              <a:ext uri="{FF2B5EF4-FFF2-40B4-BE49-F238E27FC236}">
                <a16:creationId xmlns:a16="http://schemas.microsoft.com/office/drawing/2014/main" xmlns="" id="{29302C53-DD89-236C-5092-0087E9A3ED7E}"/>
              </a:ext>
            </a:extLst>
          </p:cNvPr>
          <p:cNvPicPr>
            <a:picLocks noChangeAspect="1"/>
          </p:cNvPicPr>
          <p:nvPr/>
        </p:nvPicPr>
        <p:blipFill>
          <a:blip r:embed="rId2" cstate="print"/>
          <a:stretch>
            <a:fillRect/>
          </a:stretch>
        </p:blipFill>
        <p:spPr>
          <a:xfrm>
            <a:off x="10065398" y="2454302"/>
            <a:ext cx="1347654" cy="1647214"/>
          </a:xfrm>
          <a:prstGeom prst="rect">
            <a:avLst/>
          </a:prstGeom>
        </p:spPr>
      </p:pic>
      <p:pic>
        <p:nvPicPr>
          <p:cNvPr id="7" name="Picture 6">
            <a:extLst>
              <a:ext uri="{FF2B5EF4-FFF2-40B4-BE49-F238E27FC236}">
                <a16:creationId xmlns:a16="http://schemas.microsoft.com/office/drawing/2014/main" xmlns="" id="{7E14A1DC-1AEF-82CB-1624-24A804683BC8}"/>
              </a:ext>
            </a:extLst>
          </p:cNvPr>
          <p:cNvPicPr>
            <a:picLocks noChangeAspect="1"/>
          </p:cNvPicPr>
          <p:nvPr/>
        </p:nvPicPr>
        <p:blipFill>
          <a:blip r:embed="rId3" cstate="print"/>
          <a:stretch>
            <a:fillRect/>
          </a:stretch>
        </p:blipFill>
        <p:spPr>
          <a:xfrm>
            <a:off x="161546" y="94063"/>
            <a:ext cx="1567542" cy="1972381"/>
          </a:xfrm>
          <a:prstGeom prst="rect">
            <a:avLst/>
          </a:prstGeom>
        </p:spPr>
      </p:pic>
      <p:sp>
        <p:nvSpPr>
          <p:cNvPr id="2" name="Title 1">
            <a:extLst>
              <a:ext uri="{FF2B5EF4-FFF2-40B4-BE49-F238E27FC236}">
                <a16:creationId xmlns:a16="http://schemas.microsoft.com/office/drawing/2014/main" xmlns="" id="{087720E4-24F7-5CAC-82B6-EC0EC76DFC8C}"/>
              </a:ext>
            </a:extLst>
          </p:cNvPr>
          <p:cNvSpPr>
            <a:spLocks noGrp="1"/>
          </p:cNvSpPr>
          <p:nvPr>
            <p:ph type="title"/>
          </p:nvPr>
        </p:nvSpPr>
        <p:spPr>
          <a:xfrm flipH="1">
            <a:off x="7761262" y="1212720"/>
            <a:ext cx="773689" cy="50023"/>
          </a:xfrm>
        </p:spPr>
        <p:txBody>
          <a:bodyPr anchor="b">
            <a:normAutofit fontScale="90000"/>
          </a:bodyPr>
          <a:lstStyle/>
          <a:p>
            <a:endParaRPr lang="en-AU" sz="4400" dirty="0"/>
          </a:p>
        </p:txBody>
      </p:sp>
      <p:pic>
        <p:nvPicPr>
          <p:cNvPr id="8" name="Content Placeholder 7">
            <a:extLst>
              <a:ext uri="{FF2B5EF4-FFF2-40B4-BE49-F238E27FC236}">
                <a16:creationId xmlns:a16="http://schemas.microsoft.com/office/drawing/2014/main" xmlns="" id="{E7E32326-2272-7875-CF3A-163E9A736EEE}"/>
              </a:ext>
            </a:extLst>
          </p:cNvPr>
          <p:cNvPicPr>
            <a:picLocks noGrp="1" noChangeAspect="1"/>
          </p:cNvPicPr>
          <p:nvPr>
            <p:ph idx="1"/>
          </p:nvPr>
        </p:nvPicPr>
        <p:blipFill>
          <a:blip r:embed="rId4" cstate="print"/>
          <a:stretch>
            <a:fillRect/>
          </a:stretch>
        </p:blipFill>
        <p:spPr>
          <a:xfrm>
            <a:off x="4397440" y="337457"/>
            <a:ext cx="1653932" cy="1609483"/>
          </a:xfrm>
          <a:prstGeom prst="rect">
            <a:avLst/>
          </a:prstGeom>
        </p:spPr>
      </p:pic>
      <p:sp>
        <p:nvSpPr>
          <p:cNvPr id="16" name="Rectangle 15">
            <a:extLst>
              <a:ext uri="{FF2B5EF4-FFF2-40B4-BE49-F238E27FC236}">
                <a16:creationId xmlns:a16="http://schemas.microsoft.com/office/drawing/2014/main" xmlns="" id="{9F3CB34B-2F8F-4442-91D1-923678282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688983D8-0B9D-9171-8619-97A0D557DD61}"/>
              </a:ext>
            </a:extLst>
          </p:cNvPr>
          <p:cNvPicPr>
            <a:picLocks noChangeAspect="1"/>
          </p:cNvPicPr>
          <p:nvPr/>
        </p:nvPicPr>
        <p:blipFill rotWithShape="1">
          <a:blip r:embed="rId5" cstate="print"/>
          <a:srcRect t="4438" b="29062"/>
          <a:stretch/>
        </p:blipFill>
        <p:spPr>
          <a:xfrm>
            <a:off x="1919123" y="162387"/>
            <a:ext cx="1992087" cy="1867769"/>
          </a:xfrm>
          <a:prstGeom prst="rect">
            <a:avLst/>
          </a:prstGeom>
        </p:spPr>
      </p:pic>
      <p:sp>
        <p:nvSpPr>
          <p:cNvPr id="18" name="Rectangle 17">
            <a:extLst>
              <a:ext uri="{FF2B5EF4-FFF2-40B4-BE49-F238E27FC236}">
                <a16:creationId xmlns:a16="http://schemas.microsoft.com/office/drawing/2014/main" xmlns="" id="{92AFC398-9263-43B8-98C4-6D97765B8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65820C3-43CD-D5C1-F890-0BF6B07C133A}"/>
              </a:ext>
            </a:extLst>
          </p:cNvPr>
          <p:cNvPicPr>
            <a:picLocks noChangeAspect="1"/>
          </p:cNvPicPr>
          <p:nvPr/>
        </p:nvPicPr>
        <p:blipFill rotWithShape="1">
          <a:blip r:embed="rId6" cstate="print"/>
          <a:srcRect r="5" b="28254"/>
          <a:stretch/>
        </p:blipFill>
        <p:spPr>
          <a:xfrm>
            <a:off x="3297290" y="1934357"/>
            <a:ext cx="2069677" cy="238125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p:spPr>
      </p:pic>
      <p:pic>
        <p:nvPicPr>
          <p:cNvPr id="10" name="Picture 9">
            <a:extLst>
              <a:ext uri="{FF2B5EF4-FFF2-40B4-BE49-F238E27FC236}">
                <a16:creationId xmlns:a16="http://schemas.microsoft.com/office/drawing/2014/main" xmlns="" id="{420ADA84-E38A-2250-0E9C-D6A5D266A554}"/>
              </a:ext>
            </a:extLst>
          </p:cNvPr>
          <p:cNvPicPr>
            <a:picLocks noChangeAspect="1"/>
          </p:cNvPicPr>
          <p:nvPr/>
        </p:nvPicPr>
        <p:blipFill>
          <a:blip r:embed="rId7" cstate="print"/>
          <a:stretch>
            <a:fillRect/>
          </a:stretch>
        </p:blipFill>
        <p:spPr>
          <a:xfrm>
            <a:off x="6185292" y="1968648"/>
            <a:ext cx="2095500" cy="1917143"/>
          </a:xfrm>
          <a:prstGeom prst="rect">
            <a:avLst/>
          </a:prstGeom>
        </p:spPr>
      </p:pic>
      <p:sp>
        <p:nvSpPr>
          <p:cNvPr id="19" name="TextBox 18">
            <a:extLst>
              <a:ext uri="{FF2B5EF4-FFF2-40B4-BE49-F238E27FC236}">
                <a16:creationId xmlns:a16="http://schemas.microsoft.com/office/drawing/2014/main" xmlns="" id="{E12FDE42-AD83-155A-89FE-67445AC14A34}"/>
              </a:ext>
            </a:extLst>
          </p:cNvPr>
          <p:cNvSpPr txBox="1"/>
          <p:nvPr/>
        </p:nvSpPr>
        <p:spPr>
          <a:xfrm>
            <a:off x="8839200" y="337457"/>
            <a:ext cx="3191254" cy="1077218"/>
          </a:xfrm>
          <a:prstGeom prst="rect">
            <a:avLst/>
          </a:prstGeom>
          <a:noFill/>
        </p:spPr>
        <p:txBody>
          <a:bodyPr wrap="square">
            <a:spAutoFit/>
          </a:bodyPr>
          <a:lstStyle/>
          <a:p>
            <a:r>
              <a:rPr lang="en-US" sz="3200" dirty="0"/>
              <a:t>ACHRH BOARD 2023-2025 </a:t>
            </a:r>
            <a:endParaRPr lang="en-AU" sz="3200" dirty="0"/>
          </a:p>
        </p:txBody>
      </p:sp>
      <p:pic>
        <p:nvPicPr>
          <p:cNvPr id="20" name="Picture 19">
            <a:extLst>
              <a:ext uri="{FF2B5EF4-FFF2-40B4-BE49-F238E27FC236}">
                <a16:creationId xmlns:a16="http://schemas.microsoft.com/office/drawing/2014/main" xmlns="" id="{25F51EE6-8005-38CC-9153-75555FBFA700}"/>
              </a:ext>
            </a:extLst>
          </p:cNvPr>
          <p:cNvPicPr>
            <a:picLocks noChangeAspect="1"/>
          </p:cNvPicPr>
          <p:nvPr/>
        </p:nvPicPr>
        <p:blipFill>
          <a:blip r:embed="rId8" cstate="print"/>
          <a:stretch>
            <a:fillRect/>
          </a:stretch>
        </p:blipFill>
        <p:spPr>
          <a:xfrm>
            <a:off x="8839200" y="4839273"/>
            <a:ext cx="3349750" cy="1474418"/>
          </a:xfrm>
          <a:prstGeom prst="rect">
            <a:avLst/>
          </a:prstGeom>
        </p:spPr>
      </p:pic>
      <p:pic>
        <p:nvPicPr>
          <p:cNvPr id="21" name="Picture 20">
            <a:extLst>
              <a:ext uri="{FF2B5EF4-FFF2-40B4-BE49-F238E27FC236}">
                <a16:creationId xmlns:a16="http://schemas.microsoft.com/office/drawing/2014/main" xmlns="" id="{18FE3D8C-51C5-C1B5-2BFC-FC661B1FFF53}"/>
              </a:ext>
            </a:extLst>
          </p:cNvPr>
          <p:cNvPicPr>
            <a:picLocks noChangeAspect="1"/>
          </p:cNvPicPr>
          <p:nvPr/>
        </p:nvPicPr>
        <p:blipFill>
          <a:blip r:embed="rId9" cstate="print"/>
          <a:stretch>
            <a:fillRect/>
          </a:stretch>
        </p:blipFill>
        <p:spPr>
          <a:xfrm>
            <a:off x="487466" y="2451042"/>
            <a:ext cx="1712480" cy="1722758"/>
          </a:xfrm>
          <a:prstGeom prst="rect">
            <a:avLst/>
          </a:prstGeom>
        </p:spPr>
      </p:pic>
      <p:pic>
        <p:nvPicPr>
          <p:cNvPr id="23" name="Picture 22">
            <a:extLst>
              <a:ext uri="{FF2B5EF4-FFF2-40B4-BE49-F238E27FC236}">
                <a16:creationId xmlns:a16="http://schemas.microsoft.com/office/drawing/2014/main" xmlns="" id="{674FE7AF-967B-9C09-E162-7BBAF4F5321F}"/>
              </a:ext>
            </a:extLst>
          </p:cNvPr>
          <p:cNvPicPr>
            <a:picLocks noChangeAspect="1"/>
          </p:cNvPicPr>
          <p:nvPr/>
        </p:nvPicPr>
        <p:blipFill>
          <a:blip r:embed="rId2" cstate="print"/>
          <a:stretch>
            <a:fillRect/>
          </a:stretch>
        </p:blipFill>
        <p:spPr>
          <a:xfrm>
            <a:off x="6622838" y="223003"/>
            <a:ext cx="1567542" cy="1714500"/>
          </a:xfrm>
          <a:prstGeom prst="rect">
            <a:avLst/>
          </a:prstGeom>
        </p:spPr>
      </p:pic>
      <p:pic>
        <p:nvPicPr>
          <p:cNvPr id="3" name="Picture 2">
            <a:extLst>
              <a:ext uri="{FF2B5EF4-FFF2-40B4-BE49-F238E27FC236}">
                <a16:creationId xmlns:a16="http://schemas.microsoft.com/office/drawing/2014/main" xmlns="" id="{0B05C204-A02E-1C89-6953-2D8CAE01B09E}"/>
              </a:ext>
            </a:extLst>
          </p:cNvPr>
          <p:cNvPicPr>
            <a:picLocks noChangeAspect="1"/>
          </p:cNvPicPr>
          <p:nvPr/>
        </p:nvPicPr>
        <p:blipFill>
          <a:blip r:embed="rId10" cstate="print"/>
          <a:stretch>
            <a:fillRect/>
          </a:stretch>
        </p:blipFill>
        <p:spPr>
          <a:xfrm>
            <a:off x="306922" y="4513646"/>
            <a:ext cx="2277074" cy="1842402"/>
          </a:xfrm>
          <a:prstGeom prst="rect">
            <a:avLst/>
          </a:prstGeom>
        </p:spPr>
      </p:pic>
      <p:pic>
        <p:nvPicPr>
          <p:cNvPr id="9" name="Picture 8">
            <a:extLst>
              <a:ext uri="{FF2B5EF4-FFF2-40B4-BE49-F238E27FC236}">
                <a16:creationId xmlns:a16="http://schemas.microsoft.com/office/drawing/2014/main" xmlns="" id="{86619460-87A9-964B-75A2-C6C8025984CB}"/>
              </a:ext>
            </a:extLst>
          </p:cNvPr>
          <p:cNvPicPr>
            <a:picLocks noChangeAspect="1"/>
          </p:cNvPicPr>
          <p:nvPr/>
        </p:nvPicPr>
        <p:blipFill>
          <a:blip r:embed="rId11" cstate="print"/>
          <a:stretch>
            <a:fillRect/>
          </a:stretch>
        </p:blipFill>
        <p:spPr>
          <a:xfrm>
            <a:off x="3214547" y="4388264"/>
            <a:ext cx="2566358" cy="2246733"/>
          </a:xfrm>
          <a:prstGeom prst="rect">
            <a:avLst/>
          </a:prstGeom>
        </p:spPr>
      </p:pic>
      <p:pic>
        <p:nvPicPr>
          <p:cNvPr id="17" name="Picture 16">
            <a:extLst>
              <a:ext uri="{FF2B5EF4-FFF2-40B4-BE49-F238E27FC236}">
                <a16:creationId xmlns:a16="http://schemas.microsoft.com/office/drawing/2014/main" xmlns="" id="{B9A8EC50-BB6F-7BFE-CF3C-A443873782B3}"/>
              </a:ext>
            </a:extLst>
          </p:cNvPr>
          <p:cNvPicPr>
            <a:picLocks noChangeAspect="1"/>
          </p:cNvPicPr>
          <p:nvPr/>
        </p:nvPicPr>
        <p:blipFill>
          <a:blip r:embed="rId12" cstate="print"/>
          <a:stretch>
            <a:fillRect/>
          </a:stretch>
        </p:blipFill>
        <p:spPr>
          <a:xfrm>
            <a:off x="6225649" y="4234697"/>
            <a:ext cx="1905000" cy="2400300"/>
          </a:xfrm>
          <a:prstGeom prst="rect">
            <a:avLst/>
          </a:prstGeom>
        </p:spPr>
      </p:pic>
    </p:spTree>
    <p:extLst>
      <p:ext uri="{BB962C8B-B14F-4D97-AF65-F5344CB8AC3E}">
        <p14:creationId xmlns:p14="http://schemas.microsoft.com/office/powerpoint/2010/main" xmlns="" val="4097712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4B1C3-BC5E-F440-818D-CFFD24F28D0A}"/>
              </a:ext>
            </a:extLst>
          </p:cNvPr>
          <p:cNvSpPr>
            <a:spLocks noGrp="1"/>
          </p:cNvSpPr>
          <p:nvPr>
            <p:ph type="ctrTitle"/>
          </p:nvPr>
        </p:nvSpPr>
        <p:spPr>
          <a:xfrm>
            <a:off x="711200" y="228599"/>
            <a:ext cx="10769600" cy="725557"/>
          </a:xfrm>
        </p:spPr>
        <p:txBody>
          <a:bodyPr/>
          <a:lstStyle/>
          <a:p>
            <a:r>
              <a:rPr lang="en-US" sz="3200" dirty="0">
                <a:solidFill>
                  <a:schemeClr val="accent1"/>
                </a:solidFill>
                <a:latin typeface="Arial" panose="020B0604020202020204" pitchFamily="34" charset="0"/>
                <a:ea typeface="Calibri" panose="020F0502020204030204" pitchFamily="34" charset="0"/>
                <a:cs typeface="Arial" panose="020B0604020202020204" pitchFamily="34" charset="0"/>
              </a:rPr>
              <a:t>Creating the foundation of </a:t>
            </a:r>
            <a:r>
              <a:rPr lang="en-US" sz="3200" dirty="0" err="1">
                <a:solidFill>
                  <a:schemeClr val="accent1"/>
                </a:solidFill>
                <a:latin typeface="Arial" panose="020B0604020202020204" pitchFamily="34" charset="0"/>
                <a:ea typeface="Calibri" panose="020F0502020204030204" pitchFamily="34" charset="0"/>
                <a:cs typeface="Arial" panose="020B0604020202020204" pitchFamily="34" charset="0"/>
              </a:rPr>
              <a:t>Sneh</a:t>
            </a:r>
            <a:r>
              <a:rPr lang="en-US" sz="3200" dirty="0">
                <a:solidFill>
                  <a:schemeClr val="accent1"/>
                </a:solidFill>
                <a:latin typeface="Arial" panose="020B0604020202020204" pitchFamily="34" charset="0"/>
                <a:ea typeface="Calibri" panose="020F0502020204030204" pitchFamily="34" charset="0"/>
                <a:cs typeface="Arial" panose="020B0604020202020204" pitchFamily="34" charset="0"/>
              </a:rPr>
              <a:t> Theatre </a:t>
            </a:r>
            <a:r>
              <a:rPr lang="en-US"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chemeClr val="accent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79116628-52D2-194A-BA34-D2E8FF8E4D0D}"/>
              </a:ext>
            </a:extLst>
          </p:cNvPr>
          <p:cNvSpPr>
            <a:spLocks noGrp="1"/>
          </p:cNvSpPr>
          <p:nvPr>
            <p:ph type="subTitle" idx="1"/>
          </p:nvPr>
        </p:nvSpPr>
        <p:spPr>
          <a:xfrm>
            <a:off x="711200" y="1142999"/>
            <a:ext cx="10769600" cy="5128591"/>
          </a:xfrm>
        </p:spPr>
        <p:txBody>
          <a:bodyPr>
            <a:normAutofit lnSpcReduction="10000"/>
          </a:bodyPr>
          <a:lstStyle/>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project first researched and explored the community’s understandings around gender norms, gender equality, and </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and domestic violence</a:t>
            </a:r>
            <a:endPar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Two focus groups were conducted with community members </a:t>
            </a: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26 Indian community members participated </a:t>
            </a: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K</a:t>
            </a: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ey issues identified by the community included:</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D</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owry abuse</a:t>
            </a:r>
          </a:p>
          <a:p>
            <a:pPr marL="1257300" lvl="2" indent="-342900" algn="l">
              <a:lnSpc>
                <a:spcPct val="150000"/>
              </a:lnSpc>
              <a:buClr>
                <a:schemeClr val="accent5"/>
              </a:buClr>
              <a:buFontTx/>
              <a:buChar char="-"/>
            </a:pP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dynamics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Migration issues and vulnerabilities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I</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mpacts of not seeking help</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G</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endered drivers of violence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90411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DCB99-6E28-2540-8AFB-6A81631F3A56}"/>
              </a:ext>
            </a:extLst>
          </p:cNvPr>
          <p:cNvSpPr>
            <a:spLocks noGrp="1"/>
          </p:cNvSpPr>
          <p:nvPr>
            <p:ph type="ctrTitle"/>
          </p:nvPr>
        </p:nvSpPr>
        <p:spPr>
          <a:xfrm>
            <a:off x="6472720" y="143017"/>
            <a:ext cx="5521131" cy="750836"/>
          </a:xfrm>
        </p:spPr>
        <p:txBody>
          <a:bodyPr vert="horz" lIns="91440" tIns="45720" rIns="91440" bIns="45720" rtlCol="0" anchor="ctr">
            <a:norm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Development and rehearsals </a:t>
            </a:r>
          </a:p>
        </p:txBody>
      </p:sp>
      <p:sp>
        <p:nvSpPr>
          <p:cNvPr id="13" name="Content Placeholder 12">
            <a:extLst>
              <a:ext uri="{FF2B5EF4-FFF2-40B4-BE49-F238E27FC236}">
                <a16:creationId xmlns:a16="http://schemas.microsoft.com/office/drawing/2014/main" xmlns="" id="{5CAE68F1-128B-0639-EB01-1BBED445C5CF}"/>
              </a:ext>
            </a:extLst>
          </p:cNvPr>
          <p:cNvSpPr>
            <a:spLocks noGrp="1"/>
          </p:cNvSpPr>
          <p:nvPr>
            <p:ph idx="1"/>
          </p:nvPr>
        </p:nvSpPr>
        <p:spPr>
          <a:xfrm>
            <a:off x="6373696" y="1243173"/>
            <a:ext cx="5702347" cy="5471811"/>
          </a:xfrm>
        </p:spPr>
        <p:txBody>
          <a:bodyPr vert="horz" lIns="91440" tIns="45720" rIns="91440" bIns="45720" rtlCol="0">
            <a:normAutofit fontScale="92500" lnSpcReduction="10000"/>
          </a:bodyPr>
          <a:lstStyle/>
          <a:p>
            <a:pPr marL="457200" defTabSz="914400" eaLnBrk="1" hangingPunct="1">
              <a:lnSpc>
                <a:spcPct val="150000"/>
              </a:lnSpc>
              <a:buClr>
                <a:schemeClr val="accent5"/>
              </a:buClr>
              <a:buFont typeface="Wingdings" pitchFamily="2" charset="2"/>
              <a:buChar char="v"/>
            </a:pPr>
            <a:r>
              <a:rPr lang="en-US" sz="20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16 volunteer members </a:t>
            </a: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of the Indian community, together with members of the project team explore themes related to FDV, gender norms, stereotypes and help-seeking</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Workshops and rehearsals were run over months, both face to face and online</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workshops dived deep into the themes around early intervention and primary prevention</a:t>
            </a:r>
          </a:p>
          <a:p>
            <a:pPr marL="457200" defTabSz="914400" eaLnBrk="1" hangingPunct="1">
              <a:lnSpc>
                <a:spcPct val="150000"/>
              </a:lnSpc>
              <a:buClr>
                <a:schemeClr val="accent5"/>
              </a:buClr>
              <a:buFont typeface="Wingdings" pitchFamily="2" charset="2"/>
              <a:buChar char="v"/>
            </a:pPr>
            <a:r>
              <a:rPr lang="en-GB" sz="2000" dirty="0">
                <a:latin typeface="Arial" panose="020B0604020202020204" pitchFamily="34" charset="0"/>
                <a:ea typeface="Helvetica Neue" panose="02000503000000020004" pitchFamily="2" charset="0"/>
                <a:cs typeface="Arial" panose="020B0604020202020204" pitchFamily="34" charset="0"/>
              </a:rPr>
              <a:t>The </a:t>
            </a:r>
            <a:r>
              <a:rPr lang="en-GB" dirty="0">
                <a:latin typeface="Arial" panose="020B0604020202020204" pitchFamily="34" charset="0"/>
                <a:ea typeface="Helvetica Neue" panose="02000503000000020004" pitchFamily="2" charset="0"/>
                <a:cs typeface="Arial" panose="020B0604020202020204" pitchFamily="34" charset="0"/>
              </a:rPr>
              <a:t>purpose of the workshops was to </a:t>
            </a:r>
            <a:r>
              <a:rPr lang="en-GB" sz="2000" dirty="0">
                <a:latin typeface="Arial" panose="020B0604020202020204" pitchFamily="34" charset="0"/>
                <a:ea typeface="Helvetica Neue" panose="02000503000000020004" pitchFamily="2" charset="0"/>
                <a:cs typeface="Arial" panose="020B0604020202020204" pitchFamily="34" charset="0"/>
              </a:rPr>
              <a:t>build </a:t>
            </a:r>
            <a:r>
              <a:rPr lang="en-GB" sz="2000" dirty="0">
                <a:effectLst/>
                <a:latin typeface="Arial" panose="020B0604020202020204" pitchFamily="34" charset="0"/>
                <a:ea typeface="Helvetica Neue" panose="02000503000000020004" pitchFamily="2" charset="0"/>
                <a:cs typeface="Arial" panose="020B0604020202020204" pitchFamily="34" charset="0"/>
              </a:rPr>
              <a:t>a trusting theatre ensemble from volunteer participants</a:t>
            </a:r>
            <a:endPar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a:p>
            <a:pPr indent="-228600" defTabSz="914400" eaLnBrk="1" hangingPunct="1">
              <a:lnSpc>
                <a:spcPct val="90000"/>
              </a:lnSpc>
              <a:buFont typeface="Arial" panose="020B0604020202020204" pitchFamily="34" charset="0"/>
              <a:buChar char="•"/>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Content Placeholder 5" descr="A picture containing person, indoor, music, people&#10;&#10;Description automatically generated">
            <a:extLst>
              <a:ext uri="{FF2B5EF4-FFF2-40B4-BE49-F238E27FC236}">
                <a16:creationId xmlns:a16="http://schemas.microsoft.com/office/drawing/2014/main" xmlns="" id="{5E0BB113-7F54-C348-BE39-0B85AB2FFAF0}"/>
              </a:ext>
            </a:extLst>
          </p:cNvPr>
          <p:cNvPicPr>
            <a:picLocks noChangeAspect="1"/>
          </p:cNvPicPr>
          <p:nvPr/>
        </p:nvPicPr>
        <p:blipFill rotWithShape="1">
          <a:blip r:embed="rId2" cstate="print"/>
          <a:srcRect l="37813" r="19017" b="2"/>
          <a:stretch/>
        </p:blipFill>
        <p:spPr>
          <a:xfrm>
            <a:off x="20" y="10"/>
            <a:ext cx="3003103" cy="3912881"/>
          </a:xfrm>
          <a:prstGeom prst="rect">
            <a:avLst/>
          </a:prstGeom>
        </p:spPr>
      </p:pic>
      <p:pic>
        <p:nvPicPr>
          <p:cNvPr id="7" name="Picture 6" descr="A group of people looking at papers&#10;&#10;Description automatically generated with medium confidence">
            <a:extLst>
              <a:ext uri="{FF2B5EF4-FFF2-40B4-BE49-F238E27FC236}">
                <a16:creationId xmlns:a16="http://schemas.microsoft.com/office/drawing/2014/main" xmlns="" id="{CF4B93ED-26CB-D34A-90E2-B8B3134CA0A5}"/>
              </a:ext>
            </a:extLst>
          </p:cNvPr>
          <p:cNvPicPr>
            <a:picLocks noChangeAspect="1"/>
          </p:cNvPicPr>
          <p:nvPr/>
        </p:nvPicPr>
        <p:blipFill rotWithShape="1">
          <a:blip r:embed="rId3" cstate="print"/>
          <a:srcRect l="4057" r="19627" b="-5"/>
          <a:stretch/>
        </p:blipFill>
        <p:spPr>
          <a:xfrm>
            <a:off x="3180257" y="10"/>
            <a:ext cx="3016307" cy="2223328"/>
          </a:xfrm>
          <a:prstGeom prst="rect">
            <a:avLst/>
          </a:prstGeom>
        </p:spPr>
      </p:pic>
      <p:pic>
        <p:nvPicPr>
          <p:cNvPr id="5" name="Content Placeholder 4" descr="A group of people standing on a stage&#10;&#10;Description automatically generated with medium confidence">
            <a:extLst>
              <a:ext uri="{FF2B5EF4-FFF2-40B4-BE49-F238E27FC236}">
                <a16:creationId xmlns:a16="http://schemas.microsoft.com/office/drawing/2014/main" xmlns="" id="{C36F6621-734D-294A-A2F0-5C7F037EBF70}"/>
              </a:ext>
            </a:extLst>
          </p:cNvPr>
          <p:cNvPicPr>
            <a:picLocks noChangeAspect="1"/>
          </p:cNvPicPr>
          <p:nvPr/>
        </p:nvPicPr>
        <p:blipFill rotWithShape="1">
          <a:blip r:embed="rId4" cstate="print"/>
          <a:srcRect l="23696" r="15767" b="1"/>
          <a:stretch/>
        </p:blipFill>
        <p:spPr>
          <a:xfrm>
            <a:off x="-1" y="4079988"/>
            <a:ext cx="3003123" cy="2778013"/>
          </a:xfrm>
          <a:prstGeom prst="rect">
            <a:avLst/>
          </a:prstGeom>
        </p:spPr>
      </p:pic>
      <p:pic>
        <p:nvPicPr>
          <p:cNvPr id="4" name="Picture 3" descr="A person writing on a piece of paper&#10;&#10;Description automatically generated">
            <a:extLst>
              <a:ext uri="{FF2B5EF4-FFF2-40B4-BE49-F238E27FC236}">
                <a16:creationId xmlns:a16="http://schemas.microsoft.com/office/drawing/2014/main" xmlns="" id="{F3D145E5-0A81-7947-BD93-13BB47487DB2}"/>
              </a:ext>
            </a:extLst>
          </p:cNvPr>
          <p:cNvPicPr>
            <a:picLocks noChangeAspect="1"/>
          </p:cNvPicPr>
          <p:nvPr/>
        </p:nvPicPr>
        <p:blipFill rotWithShape="1">
          <a:blip r:embed="rId5" cstate="print"/>
          <a:srcRect l="2108" r="15344" b="2"/>
          <a:stretch/>
        </p:blipFill>
        <p:spPr>
          <a:xfrm>
            <a:off x="3180256" y="2395057"/>
            <a:ext cx="3016307" cy="2055326"/>
          </a:xfrm>
          <a:prstGeom prst="rect">
            <a:avLst/>
          </a:prstGeom>
        </p:spPr>
      </p:pic>
      <p:pic>
        <p:nvPicPr>
          <p:cNvPr id="25" name="Content Placeholder 8" descr="A picture containing person, indoor, wall, floor&#10;&#10;Description automatically generated">
            <a:extLst>
              <a:ext uri="{FF2B5EF4-FFF2-40B4-BE49-F238E27FC236}">
                <a16:creationId xmlns:a16="http://schemas.microsoft.com/office/drawing/2014/main" xmlns="" id="{6EF31010-855F-5A41-B2E7-AA944DC9FC72}"/>
              </a:ext>
            </a:extLst>
          </p:cNvPr>
          <p:cNvPicPr>
            <a:picLocks noChangeAspect="1"/>
          </p:cNvPicPr>
          <p:nvPr/>
        </p:nvPicPr>
        <p:blipFill rotWithShape="1">
          <a:blip r:embed="rId6" cstate="print"/>
          <a:srcRect l="23873" r="4" b="4"/>
          <a:stretch/>
        </p:blipFill>
        <p:spPr>
          <a:xfrm>
            <a:off x="3180257" y="4629236"/>
            <a:ext cx="3016307" cy="2228765"/>
          </a:xfrm>
          <a:prstGeom prst="rect">
            <a:avLst/>
          </a:prstGeom>
        </p:spPr>
      </p:pic>
    </p:spTree>
    <p:extLst>
      <p:ext uri="{BB962C8B-B14F-4D97-AF65-F5344CB8AC3E}">
        <p14:creationId xmlns:p14="http://schemas.microsoft.com/office/powerpoint/2010/main" xmlns="" val="2402110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30AC7-38D6-C24D-9EC2-186C85DD0A7E}"/>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xmlns="" id="{49262885-72CF-9C4D-8EAA-31D6857D2F5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0EF42CF1-F761-5F4A-813E-2DBCC543D15C}"/>
              </a:ext>
            </a:extLst>
          </p:cNvPr>
          <p:cNvSpPr>
            <a:spLocks noGrp="1"/>
          </p:cNvSpPr>
          <p:nvPr>
            <p:ph sz="half" idx="2"/>
          </p:nvPr>
        </p:nvSpPr>
        <p:spPr/>
        <p:txBody>
          <a:bodyPr/>
          <a:lstStyle/>
          <a:p>
            <a:endParaRPr lang="en-US"/>
          </a:p>
        </p:txBody>
      </p:sp>
      <p:pic>
        <p:nvPicPr>
          <p:cNvPr id="5" name="Content Placeholder 4" descr="A person speaking in front of a group of people&#10;&#10;Description automatically generated with medium confidence">
            <a:extLst>
              <a:ext uri="{FF2B5EF4-FFF2-40B4-BE49-F238E27FC236}">
                <a16:creationId xmlns:a16="http://schemas.microsoft.com/office/drawing/2014/main" xmlns="" id="{AA560743-3A58-2443-B987-1CB876D1B022}"/>
              </a:ext>
            </a:extLst>
          </p:cNvPr>
          <p:cNvPicPr>
            <a:picLocks noChangeAspect="1"/>
          </p:cNvPicPr>
          <p:nvPr/>
        </p:nvPicPr>
        <p:blipFill rotWithShape="1">
          <a:blip r:embed="rId2" cstate="print"/>
          <a:srcRect r="9091" b="9091"/>
          <a:stretch/>
        </p:blipFill>
        <p:spPr>
          <a:xfrm>
            <a:off x="20" y="10"/>
            <a:ext cx="12191980" cy="6857990"/>
          </a:xfrm>
          <a:prstGeom prst="rect">
            <a:avLst/>
          </a:prstGeom>
        </p:spPr>
      </p:pic>
      <p:sp>
        <p:nvSpPr>
          <p:cNvPr id="7" name="TextBox 6">
            <a:extLst>
              <a:ext uri="{FF2B5EF4-FFF2-40B4-BE49-F238E27FC236}">
                <a16:creationId xmlns:a16="http://schemas.microsoft.com/office/drawing/2014/main" xmlns="" id="{E4CF34E5-F357-9D4D-B8BB-CFB596E4A36B}"/>
              </a:ext>
            </a:extLst>
          </p:cNvPr>
          <p:cNvSpPr txBox="1"/>
          <p:nvPr/>
        </p:nvSpPr>
        <p:spPr>
          <a:xfrm>
            <a:off x="8259416" y="0"/>
            <a:ext cx="3940767" cy="3359061"/>
          </a:xfrm>
          <a:prstGeom prst="rect">
            <a:avLst/>
          </a:prstGeom>
          <a:noFill/>
        </p:spPr>
        <p:txBody>
          <a:bodyPr wrap="square">
            <a:spAutoFit/>
          </a:bodyPr>
          <a:lstStyle/>
          <a:p>
            <a:pPr marL="114300" lvl="0" defTabSz="914400" eaLnBrk="1" hangingPunct="1">
              <a:lnSpc>
                <a:spcPct val="150000"/>
              </a:lnSpc>
              <a:buClr>
                <a:schemeClr val="accent5"/>
              </a:buClr>
            </a:pPr>
            <a:r>
              <a:rPr lang="en-US" sz="2400" dirty="0">
                <a:solidFill>
                  <a:schemeClr val="bg1"/>
                </a:solidFill>
              </a:rPr>
              <a:t>L</a:t>
            </a:r>
            <a:r>
              <a:rPr lang="en-US" sz="2400" dirty="0">
                <a:solidFill>
                  <a:schemeClr val="bg1"/>
                </a:solidFill>
                <a:effectLst/>
              </a:rPr>
              <a:t>ed by the Theatre Director, and cultural consultants, the group developed and created working scenarios from community and participants’ stories</a:t>
            </a:r>
          </a:p>
        </p:txBody>
      </p:sp>
    </p:spTree>
    <p:extLst>
      <p:ext uri="{BB962C8B-B14F-4D97-AF65-F5344CB8AC3E}">
        <p14:creationId xmlns:p14="http://schemas.microsoft.com/office/powerpoint/2010/main" xmlns="" val="3101973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7F916-C928-6E0E-BF62-6A71A0AEEE96}"/>
              </a:ext>
            </a:extLst>
          </p:cNvPr>
          <p:cNvSpPr>
            <a:spLocks noGrp="1"/>
          </p:cNvSpPr>
          <p:nvPr>
            <p:ph type="title"/>
          </p:nvPr>
        </p:nvSpPr>
        <p:spPr>
          <a:xfrm>
            <a:off x="777242" y="365125"/>
            <a:ext cx="10831662" cy="1325563"/>
          </a:xfrm>
        </p:spPr>
        <p:txBody>
          <a:bodyPr>
            <a:noAutofit/>
          </a:bodyPr>
          <a:lstStyle/>
          <a:p>
            <a:r>
              <a:rPr lang="en-GB" sz="4400" dirty="0">
                <a:effectLst/>
                <a:latin typeface="Arial" panose="020B0604020202020204" pitchFamily="34" charset="0"/>
                <a:ea typeface="Calibri" panose="020F0502020204030204" pitchFamily="34" charset="0"/>
                <a:cs typeface="Arial" panose="020B0604020202020204" pitchFamily="34" charset="0"/>
              </a:rPr>
              <a:t>Three skits were selected for </a:t>
            </a:r>
            <a:r>
              <a:rPr lang="en-GB" sz="4400" dirty="0">
                <a:latin typeface="Arial" panose="020B0604020202020204" pitchFamily="34" charset="0"/>
                <a:ea typeface="Calibri" panose="020F0502020204030204" pitchFamily="34" charset="0"/>
                <a:cs typeface="Arial" panose="020B0604020202020204" pitchFamily="34" charset="0"/>
              </a:rPr>
              <a:t>development</a:t>
            </a:r>
            <a:endParaRPr lang="en-US" sz="4400" dirty="0"/>
          </a:p>
        </p:txBody>
      </p:sp>
      <p:sp>
        <p:nvSpPr>
          <p:cNvPr id="3" name="Content Placeholder 2">
            <a:extLst>
              <a:ext uri="{FF2B5EF4-FFF2-40B4-BE49-F238E27FC236}">
                <a16:creationId xmlns:a16="http://schemas.microsoft.com/office/drawing/2014/main" xmlns="" id="{331D1BA8-20D9-BC36-7246-B607BFA23249}"/>
              </a:ext>
            </a:extLst>
          </p:cNvPr>
          <p:cNvSpPr>
            <a:spLocks noGrp="1"/>
          </p:cNvSpPr>
          <p:nvPr>
            <p:ph idx="1"/>
          </p:nvPr>
        </p:nvSpPr>
        <p:spPr/>
        <p:txBody>
          <a:bodyPr>
            <a:normAutofit/>
          </a:bodyPr>
          <a:lstStyle/>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D</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owry abuse</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M</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igration pressures</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F</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inancial pressures that may increase the risk of family violence and the impacts on women and children</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B</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enefits of early help-seeking is a key unifying scheme</a:t>
            </a:r>
          </a:p>
        </p:txBody>
      </p:sp>
    </p:spTree>
    <p:extLst>
      <p:ext uri="{BB962C8B-B14F-4D97-AF65-F5344CB8AC3E}">
        <p14:creationId xmlns:p14="http://schemas.microsoft.com/office/powerpoint/2010/main" xmlns="" val="303630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DCB99-6E28-2540-8AFB-6A81631F3A56}"/>
              </a:ext>
            </a:extLst>
          </p:cNvPr>
          <p:cNvSpPr>
            <a:spLocks noGrp="1"/>
          </p:cNvSpPr>
          <p:nvPr>
            <p:ph type="ctrTitle"/>
          </p:nvPr>
        </p:nvSpPr>
        <p:spPr>
          <a:xfrm>
            <a:off x="6472720" y="143017"/>
            <a:ext cx="5521131" cy="750836"/>
          </a:xfrm>
        </p:spPr>
        <p:txBody>
          <a:bodyPr vert="horz" lIns="91440" tIns="45720" rIns="91440" bIns="45720" rtlCol="0" anchor="ctr">
            <a:norm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Development and rehearsals </a:t>
            </a:r>
          </a:p>
        </p:txBody>
      </p:sp>
      <p:sp>
        <p:nvSpPr>
          <p:cNvPr id="13" name="Content Placeholder 12">
            <a:extLst>
              <a:ext uri="{FF2B5EF4-FFF2-40B4-BE49-F238E27FC236}">
                <a16:creationId xmlns:a16="http://schemas.microsoft.com/office/drawing/2014/main" xmlns="" id="{5CAE68F1-128B-0639-EB01-1BBED445C5CF}"/>
              </a:ext>
            </a:extLst>
          </p:cNvPr>
          <p:cNvSpPr>
            <a:spLocks noGrp="1"/>
          </p:cNvSpPr>
          <p:nvPr>
            <p:ph idx="1"/>
          </p:nvPr>
        </p:nvSpPr>
        <p:spPr>
          <a:xfrm>
            <a:off x="6373696" y="1243173"/>
            <a:ext cx="5702347" cy="5471811"/>
          </a:xfrm>
        </p:spPr>
        <p:txBody>
          <a:bodyPr vert="horz" lIns="91440" tIns="45720" rIns="91440" bIns="45720" rtlCol="0">
            <a:normAutofit/>
          </a:bodyPr>
          <a:lstStyle/>
          <a:p>
            <a:pPr marL="457200" defTabSz="914400" eaLnBrk="1" hangingPunct="1">
              <a:lnSpc>
                <a:spcPct val="150000"/>
              </a:lnSpc>
              <a:buClr>
                <a:schemeClr val="accent5"/>
              </a:buClr>
              <a:buFont typeface="Wingdings" pitchFamily="2" charset="2"/>
              <a:buChar char="v"/>
            </a:pPr>
            <a:r>
              <a:rPr lang="en-US" sz="20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16 volunteer members </a:t>
            </a: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of the Indian community, together with members of the project team  explore themes related to FDV , gender norms, stereotypes and help-seeking</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Workshops and rehearsals were run over months, both face to face and online</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workshops dived deep into the themes around early intervention and primary prevention</a:t>
            </a:r>
          </a:p>
          <a:p>
            <a:pPr indent="-228600" defTabSz="914400" eaLnBrk="1" hangingPunct="1">
              <a:lnSpc>
                <a:spcPct val="90000"/>
              </a:lnSpc>
              <a:buFont typeface="Arial" panose="020B0604020202020204" pitchFamily="34" charset="0"/>
              <a:buChar char="•"/>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Content Placeholder 5" descr="A picture containing person, indoor, music, people&#10;&#10;Description automatically generated">
            <a:extLst>
              <a:ext uri="{FF2B5EF4-FFF2-40B4-BE49-F238E27FC236}">
                <a16:creationId xmlns:a16="http://schemas.microsoft.com/office/drawing/2014/main" xmlns="" id="{5E0BB113-7F54-C348-BE39-0B85AB2FFAF0}"/>
              </a:ext>
            </a:extLst>
          </p:cNvPr>
          <p:cNvPicPr>
            <a:picLocks noChangeAspect="1"/>
          </p:cNvPicPr>
          <p:nvPr/>
        </p:nvPicPr>
        <p:blipFill rotWithShape="1">
          <a:blip r:embed="rId2" cstate="print"/>
          <a:srcRect l="37813" r="19017" b="2"/>
          <a:stretch/>
        </p:blipFill>
        <p:spPr>
          <a:xfrm>
            <a:off x="20" y="10"/>
            <a:ext cx="3003103" cy="3912881"/>
          </a:xfrm>
          <a:prstGeom prst="rect">
            <a:avLst/>
          </a:prstGeom>
        </p:spPr>
      </p:pic>
      <p:pic>
        <p:nvPicPr>
          <p:cNvPr id="7" name="Picture 6" descr="A group of people looking at papers&#10;&#10;Description automatically generated with medium confidence">
            <a:extLst>
              <a:ext uri="{FF2B5EF4-FFF2-40B4-BE49-F238E27FC236}">
                <a16:creationId xmlns:a16="http://schemas.microsoft.com/office/drawing/2014/main" xmlns="" id="{CF4B93ED-26CB-D34A-90E2-B8B3134CA0A5}"/>
              </a:ext>
            </a:extLst>
          </p:cNvPr>
          <p:cNvPicPr>
            <a:picLocks noChangeAspect="1"/>
          </p:cNvPicPr>
          <p:nvPr/>
        </p:nvPicPr>
        <p:blipFill rotWithShape="1">
          <a:blip r:embed="rId3" cstate="print"/>
          <a:srcRect l="4057" r="19627" b="-5"/>
          <a:stretch/>
        </p:blipFill>
        <p:spPr>
          <a:xfrm>
            <a:off x="3180257" y="10"/>
            <a:ext cx="3016307" cy="2223328"/>
          </a:xfrm>
          <a:prstGeom prst="rect">
            <a:avLst/>
          </a:prstGeom>
        </p:spPr>
      </p:pic>
      <p:pic>
        <p:nvPicPr>
          <p:cNvPr id="5" name="Content Placeholder 4" descr="A group of people standing on a stage&#10;&#10;Description automatically generated with medium confidence">
            <a:extLst>
              <a:ext uri="{FF2B5EF4-FFF2-40B4-BE49-F238E27FC236}">
                <a16:creationId xmlns:a16="http://schemas.microsoft.com/office/drawing/2014/main" xmlns="" id="{C36F6621-734D-294A-A2F0-5C7F037EBF70}"/>
              </a:ext>
            </a:extLst>
          </p:cNvPr>
          <p:cNvPicPr>
            <a:picLocks noChangeAspect="1"/>
          </p:cNvPicPr>
          <p:nvPr/>
        </p:nvPicPr>
        <p:blipFill rotWithShape="1">
          <a:blip r:embed="rId4" cstate="print"/>
          <a:srcRect l="23696" r="15767" b="1"/>
          <a:stretch/>
        </p:blipFill>
        <p:spPr>
          <a:xfrm>
            <a:off x="-1" y="4079988"/>
            <a:ext cx="3003123" cy="2778013"/>
          </a:xfrm>
          <a:prstGeom prst="rect">
            <a:avLst/>
          </a:prstGeom>
        </p:spPr>
      </p:pic>
      <p:pic>
        <p:nvPicPr>
          <p:cNvPr id="4" name="Picture 3" descr="A person writing on a piece of paper&#10;&#10;Description automatically generated">
            <a:extLst>
              <a:ext uri="{FF2B5EF4-FFF2-40B4-BE49-F238E27FC236}">
                <a16:creationId xmlns:a16="http://schemas.microsoft.com/office/drawing/2014/main" xmlns="" id="{F3D145E5-0A81-7947-BD93-13BB47487DB2}"/>
              </a:ext>
            </a:extLst>
          </p:cNvPr>
          <p:cNvPicPr>
            <a:picLocks noChangeAspect="1"/>
          </p:cNvPicPr>
          <p:nvPr/>
        </p:nvPicPr>
        <p:blipFill rotWithShape="1">
          <a:blip r:embed="rId5" cstate="print"/>
          <a:srcRect l="2108" r="15344" b="2"/>
          <a:stretch/>
        </p:blipFill>
        <p:spPr>
          <a:xfrm>
            <a:off x="3180256" y="2395057"/>
            <a:ext cx="3016307" cy="2055326"/>
          </a:xfrm>
          <a:prstGeom prst="rect">
            <a:avLst/>
          </a:prstGeom>
        </p:spPr>
      </p:pic>
      <p:pic>
        <p:nvPicPr>
          <p:cNvPr id="25" name="Content Placeholder 8" descr="A picture containing person, indoor, wall, floor&#10;&#10;Description automatically generated">
            <a:extLst>
              <a:ext uri="{FF2B5EF4-FFF2-40B4-BE49-F238E27FC236}">
                <a16:creationId xmlns:a16="http://schemas.microsoft.com/office/drawing/2014/main" xmlns="" id="{6EF31010-855F-5A41-B2E7-AA944DC9FC72}"/>
              </a:ext>
            </a:extLst>
          </p:cNvPr>
          <p:cNvPicPr>
            <a:picLocks noChangeAspect="1"/>
          </p:cNvPicPr>
          <p:nvPr/>
        </p:nvPicPr>
        <p:blipFill rotWithShape="1">
          <a:blip r:embed="rId6" cstate="print"/>
          <a:srcRect l="23873" r="4" b="4"/>
          <a:stretch/>
        </p:blipFill>
        <p:spPr>
          <a:xfrm>
            <a:off x="3180257" y="4629236"/>
            <a:ext cx="3016307" cy="2228765"/>
          </a:xfrm>
          <a:prstGeom prst="rect">
            <a:avLst/>
          </a:prstGeom>
        </p:spPr>
      </p:pic>
    </p:spTree>
    <p:extLst>
      <p:ext uri="{BB962C8B-B14F-4D97-AF65-F5344CB8AC3E}">
        <p14:creationId xmlns:p14="http://schemas.microsoft.com/office/powerpoint/2010/main" xmlns="" val="2053577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39334-DB3D-B049-820D-5D3AB12D3860}"/>
              </a:ext>
            </a:extLst>
          </p:cNvPr>
          <p:cNvSpPr>
            <a:spLocks noGrp="1"/>
          </p:cNvSpPr>
          <p:nvPr>
            <p:ph type="ctrTitle"/>
          </p:nvPr>
        </p:nvSpPr>
        <p:spPr>
          <a:xfrm>
            <a:off x="431515" y="633616"/>
            <a:ext cx="5204690" cy="547912"/>
          </a:xfrm>
        </p:spPr>
        <p:txBody>
          <a:bodyPr vert="horz" lIns="91440" tIns="45720" rIns="91440" bIns="45720" rtlCol="0" anchor="ctr" anchorCtr="0">
            <a:no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3 C</a:t>
            </a:r>
            <a:r>
              <a:rPr lang="en-US" sz="3200" kern="1200" dirty="0">
                <a:effectLst/>
                <a:latin typeface="Arial" panose="020B0604020202020204" pitchFamily="34" charset="0"/>
                <a:ea typeface="+mj-ea"/>
                <a:cs typeface="Arial" panose="020B0604020202020204" pitchFamily="34" charset="0"/>
              </a:rPr>
              <a:t>ommunity </a:t>
            </a:r>
            <a:r>
              <a:rPr lang="en-US" sz="3200" kern="1200" dirty="0">
                <a:latin typeface="Arial" panose="020B0604020202020204" pitchFamily="34" charset="0"/>
                <a:ea typeface="+mj-ea"/>
                <a:cs typeface="Arial" panose="020B0604020202020204" pitchFamily="34" charset="0"/>
              </a:rPr>
              <a:t>performances   2022</a:t>
            </a:r>
            <a:r>
              <a:rPr lang="en-US" sz="3200" kern="1200" dirty="0">
                <a:effectLst/>
                <a:latin typeface="Arial" panose="020B0604020202020204" pitchFamily="34" charset="0"/>
                <a:ea typeface="+mj-ea"/>
                <a:cs typeface="Arial" panose="020B0604020202020204" pitchFamily="34" charset="0"/>
              </a:rPr>
              <a:t> </a:t>
            </a:r>
            <a:endParaRPr lang="en-US" sz="3200" kern="1200" dirty="0">
              <a:latin typeface="Arial" panose="020B0604020202020204" pitchFamily="34" charset="0"/>
              <a:ea typeface="+mj-ea"/>
              <a:cs typeface="Arial" panose="020B0604020202020204" pitchFamily="34" charset="0"/>
            </a:endParaRPr>
          </a:p>
        </p:txBody>
      </p:sp>
      <p:sp>
        <p:nvSpPr>
          <p:cNvPr id="54" name="Content Placeholder 8">
            <a:extLst>
              <a:ext uri="{FF2B5EF4-FFF2-40B4-BE49-F238E27FC236}">
                <a16:creationId xmlns:a16="http://schemas.microsoft.com/office/drawing/2014/main" xmlns="" id="{7E17A52E-0BF1-3D19-0A0C-76C6F4BBB871}"/>
              </a:ext>
            </a:extLst>
          </p:cNvPr>
          <p:cNvSpPr>
            <a:spLocks noGrp="1"/>
          </p:cNvSpPr>
          <p:nvPr>
            <p:ph idx="1"/>
          </p:nvPr>
        </p:nvSpPr>
        <p:spPr>
          <a:xfrm>
            <a:off x="135371" y="1654628"/>
            <a:ext cx="7310458" cy="4569755"/>
          </a:xfrm>
        </p:spPr>
        <p:txBody>
          <a:bodyPr vert="horz" lIns="91440" tIns="45720" rIns="91440" bIns="45720" rtlCol="0">
            <a:normAutofit/>
          </a:bodyPr>
          <a:lstStyle/>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May 2022: Epping Memorial Hall</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Aug 2022: University of New South Wales (UNSW) Sydney</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Nov 2022: ISKCON, Albert Park</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indent="-228600" defTabSz="914400" eaLnBrk="1" hangingPunct="1">
              <a:lnSpc>
                <a:spcPct val="90000"/>
              </a:lnSpc>
              <a:buFont typeface="Arial" panose="020B0604020202020204" pitchFamily="34" charset="0"/>
              <a:buChar char="•"/>
            </a:pPr>
            <a:endParaRPr lang="en-US" sz="1700" dirty="0">
              <a:solidFill>
                <a:schemeClr val="tx1"/>
              </a:solidFill>
              <a:latin typeface="+mn-lt"/>
              <a:ea typeface="+mn-ea"/>
              <a:cs typeface="+mn-cs"/>
            </a:endParaRPr>
          </a:p>
        </p:txBody>
      </p:sp>
      <p:pic>
        <p:nvPicPr>
          <p:cNvPr id="28" name="Content Placeholder 4" descr="Text, whiteboard&#10;&#10;Description automatically generated">
            <a:extLst>
              <a:ext uri="{FF2B5EF4-FFF2-40B4-BE49-F238E27FC236}">
                <a16:creationId xmlns:a16="http://schemas.microsoft.com/office/drawing/2014/main" xmlns="" id="{815733DB-48B4-3148-8178-2B4DD47B683A}"/>
              </a:ext>
            </a:extLst>
          </p:cNvPr>
          <p:cNvPicPr>
            <a:picLocks noChangeAspect="1"/>
          </p:cNvPicPr>
          <p:nvPr/>
        </p:nvPicPr>
        <p:blipFill rotWithShape="1">
          <a:blip r:embed="rId2" cstate="print"/>
          <a:srcRect l="2750" r="1" b="1"/>
          <a:stretch/>
        </p:blipFill>
        <p:spPr>
          <a:xfrm>
            <a:off x="8410573" y="633616"/>
            <a:ext cx="3781427" cy="5495925"/>
          </a:xfrm>
          <a:prstGeom prst="rect">
            <a:avLst/>
          </a:prstGeom>
        </p:spPr>
      </p:pic>
    </p:spTree>
    <p:extLst>
      <p:ext uri="{BB962C8B-B14F-4D97-AF65-F5344CB8AC3E}">
        <p14:creationId xmlns:p14="http://schemas.microsoft.com/office/powerpoint/2010/main" xmlns="" val="181390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39334-DB3D-B049-820D-5D3AB12D3860}"/>
              </a:ext>
            </a:extLst>
          </p:cNvPr>
          <p:cNvSpPr>
            <a:spLocks noGrp="1"/>
          </p:cNvSpPr>
          <p:nvPr>
            <p:ph type="ctrTitle"/>
          </p:nvPr>
        </p:nvSpPr>
        <p:spPr>
          <a:xfrm>
            <a:off x="431514" y="633616"/>
            <a:ext cx="6535815" cy="547912"/>
          </a:xfrm>
        </p:spPr>
        <p:txBody>
          <a:bodyPr vert="horz" lIns="91440" tIns="45720" rIns="91440" bIns="45720" rtlCol="0" anchor="ctr" anchorCtr="0">
            <a:no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C</a:t>
            </a:r>
            <a:r>
              <a:rPr lang="en-US" sz="3200" kern="1200" dirty="0">
                <a:effectLst/>
                <a:latin typeface="Arial" panose="020B0604020202020204" pitchFamily="34" charset="0"/>
                <a:ea typeface="+mj-ea"/>
                <a:cs typeface="Arial" panose="020B0604020202020204" pitchFamily="34" charset="0"/>
              </a:rPr>
              <a:t>ommunity </a:t>
            </a:r>
            <a:r>
              <a:rPr lang="en-US" sz="3200" kern="1200" dirty="0">
                <a:latin typeface="Arial" panose="020B0604020202020204" pitchFamily="34" charset="0"/>
                <a:ea typeface="+mj-ea"/>
                <a:cs typeface="Arial" panose="020B0604020202020204" pitchFamily="34" charset="0"/>
              </a:rPr>
              <a:t>performances - 2023</a:t>
            </a:r>
            <a:r>
              <a:rPr lang="en-US" sz="3200" kern="1200" dirty="0">
                <a:effectLst/>
                <a:latin typeface="Arial" panose="020B0604020202020204" pitchFamily="34" charset="0"/>
                <a:ea typeface="+mj-ea"/>
                <a:cs typeface="Arial" panose="020B0604020202020204" pitchFamily="34" charset="0"/>
              </a:rPr>
              <a:t> </a:t>
            </a:r>
            <a:endParaRPr lang="en-US" sz="3200" kern="1200" dirty="0">
              <a:latin typeface="Arial" panose="020B0604020202020204" pitchFamily="34" charset="0"/>
              <a:ea typeface="+mj-ea"/>
              <a:cs typeface="Arial" panose="020B0604020202020204" pitchFamily="34" charset="0"/>
            </a:endParaRPr>
          </a:p>
        </p:txBody>
      </p:sp>
      <p:sp>
        <p:nvSpPr>
          <p:cNvPr id="54" name="Content Placeholder 8">
            <a:extLst>
              <a:ext uri="{FF2B5EF4-FFF2-40B4-BE49-F238E27FC236}">
                <a16:creationId xmlns:a16="http://schemas.microsoft.com/office/drawing/2014/main" xmlns="" id="{7E17A52E-0BF1-3D19-0A0C-76C6F4BBB871}"/>
              </a:ext>
            </a:extLst>
          </p:cNvPr>
          <p:cNvSpPr>
            <a:spLocks noGrp="1"/>
          </p:cNvSpPr>
          <p:nvPr>
            <p:ph idx="1"/>
          </p:nvPr>
        </p:nvSpPr>
        <p:spPr>
          <a:xfrm>
            <a:off x="135371" y="1540566"/>
            <a:ext cx="8133986" cy="4683818"/>
          </a:xfrm>
        </p:spPr>
        <p:txBody>
          <a:bodyPr vert="horz" lIns="91440" tIns="45720" rIns="91440" bIns="45720" rtlCol="0">
            <a:normAutofit fontScale="77500" lnSpcReduction="20000"/>
          </a:bodyPr>
          <a:lstStyle/>
          <a:p>
            <a:pPr marL="114300" indent="0" defTabSz="914400" eaLnBrk="1" hangingPunct="1">
              <a:lnSpc>
                <a:spcPct val="90000"/>
              </a:lnSpc>
              <a:spcAft>
                <a:spcPts val="600"/>
              </a:spcAft>
              <a:buClr>
                <a:schemeClr val="accent5"/>
              </a:buClr>
              <a:buNone/>
            </a:pPr>
            <a:r>
              <a:rPr lang="en-US" sz="3100" dirty="0"/>
              <a:t>Following three successful performance in 2022, there were</a:t>
            </a:r>
          </a:p>
          <a:p>
            <a:pPr marL="114300" indent="0" defTabSz="914400" eaLnBrk="1" hangingPunct="1">
              <a:lnSpc>
                <a:spcPct val="90000"/>
              </a:lnSpc>
              <a:spcAft>
                <a:spcPts val="600"/>
              </a:spcAft>
              <a:buClr>
                <a:schemeClr val="accent5"/>
              </a:buClr>
              <a:buNone/>
            </a:pPr>
            <a:r>
              <a:rPr lang="en-US" sz="3100" dirty="0"/>
              <a:t>four performances in 2023: </a:t>
            </a:r>
          </a:p>
          <a:p>
            <a:pPr marL="114300" indent="0" defTabSz="914400" eaLnBrk="1" hangingPunct="1">
              <a:lnSpc>
                <a:spcPct val="90000"/>
              </a:lnSpc>
              <a:spcAft>
                <a:spcPts val="600"/>
              </a:spcAft>
              <a:buClr>
                <a:schemeClr val="accent5"/>
              </a:buClr>
              <a:buNone/>
            </a:pPr>
            <a:endParaRPr lang="en-US" sz="3100" dirty="0"/>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July 2023:	</a:t>
            </a:r>
            <a:r>
              <a:rPr lang="en-US" sz="3100" dirty="0" err="1">
                <a:solidFill>
                  <a:schemeClr val="tx1">
                    <a:lumMod val="65000"/>
                    <a:lumOff val="35000"/>
                  </a:schemeClr>
                </a:solidFill>
                <a:latin typeface="Arial" panose="020B0604020202020204" pitchFamily="34" charset="0"/>
                <a:cs typeface="Times New Roman" panose="02020603050405020304" pitchFamily="18" charset="0"/>
              </a:rPr>
              <a:t>Dosa</a:t>
            </a:r>
            <a:r>
              <a:rPr lang="en-US" sz="3100" dirty="0">
                <a:solidFill>
                  <a:schemeClr val="tx1">
                    <a:lumMod val="65000"/>
                    <a:lumOff val="35000"/>
                  </a:schemeClr>
                </a:solidFill>
                <a:latin typeface="Arial" panose="020B0604020202020204" pitchFamily="34" charset="0"/>
                <a:cs typeface="Times New Roman" panose="02020603050405020304" pitchFamily="18" charset="0"/>
              </a:rPr>
              <a:t> Hut Function Hall, Melbourne</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		Newbury Community Centre, Craigieburn</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Aug 2023: 	Dianella Community Centre, </a:t>
            </a:r>
            <a:r>
              <a:rPr lang="en-US" sz="3100" dirty="0" err="1">
                <a:solidFill>
                  <a:schemeClr val="tx1">
                    <a:lumMod val="65000"/>
                    <a:lumOff val="35000"/>
                  </a:schemeClr>
                </a:solidFill>
                <a:latin typeface="Arial" panose="020B0604020202020204" pitchFamily="34" charset="0"/>
                <a:cs typeface="Times New Roman" panose="02020603050405020304" pitchFamily="18" charset="0"/>
              </a:rPr>
              <a:t>Tarneit</a:t>
            </a: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Sept 2023:	Gasworks Theatre, Albert Park</a:t>
            </a:r>
            <a:endParaRPr lang="en-US" sz="2500" dirty="0">
              <a:solidFill>
                <a:schemeClr val="accent1"/>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indent="-228600" defTabSz="914400" eaLnBrk="1" hangingPunct="1">
              <a:lnSpc>
                <a:spcPct val="90000"/>
              </a:lnSpc>
              <a:buFont typeface="Arial" panose="020B0604020202020204" pitchFamily="34" charset="0"/>
              <a:buChar char="•"/>
            </a:pPr>
            <a:endParaRPr lang="en-US" sz="1700" dirty="0">
              <a:solidFill>
                <a:schemeClr val="tx1"/>
              </a:solidFill>
              <a:latin typeface="+mn-lt"/>
              <a:ea typeface="+mn-ea"/>
              <a:cs typeface="+mn-cs"/>
            </a:endParaRPr>
          </a:p>
        </p:txBody>
      </p:sp>
      <p:pic>
        <p:nvPicPr>
          <p:cNvPr id="28" name="Content Placeholder 4" descr="Text, whiteboard&#10;&#10;Description automatically generated">
            <a:extLst>
              <a:ext uri="{FF2B5EF4-FFF2-40B4-BE49-F238E27FC236}">
                <a16:creationId xmlns:a16="http://schemas.microsoft.com/office/drawing/2014/main" xmlns="" id="{815733DB-48B4-3148-8178-2B4DD47B683A}"/>
              </a:ext>
            </a:extLst>
          </p:cNvPr>
          <p:cNvPicPr>
            <a:picLocks noChangeAspect="1"/>
          </p:cNvPicPr>
          <p:nvPr/>
        </p:nvPicPr>
        <p:blipFill rotWithShape="1">
          <a:blip r:embed="rId2" cstate="print"/>
          <a:srcRect l="2750" r="1" b="1"/>
          <a:stretch/>
        </p:blipFill>
        <p:spPr>
          <a:xfrm>
            <a:off x="8410573" y="633616"/>
            <a:ext cx="3781427" cy="5495925"/>
          </a:xfrm>
          <a:prstGeom prst="rect">
            <a:avLst/>
          </a:prstGeom>
        </p:spPr>
      </p:pic>
    </p:spTree>
    <p:extLst>
      <p:ext uri="{BB962C8B-B14F-4D97-AF65-F5344CB8AC3E}">
        <p14:creationId xmlns:p14="http://schemas.microsoft.com/office/powerpoint/2010/main" xmlns="" val="3519207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FF9C-607C-BE4E-8515-7ACAE77AAF57}"/>
              </a:ext>
            </a:extLst>
          </p:cNvPr>
          <p:cNvSpPr>
            <a:spLocks noGrp="1"/>
          </p:cNvSpPr>
          <p:nvPr>
            <p:ph type="ctrTitle"/>
          </p:nvPr>
        </p:nvSpPr>
        <p:spPr>
          <a:xfrm>
            <a:off x="751114" y="365125"/>
            <a:ext cx="10663646" cy="1093561"/>
          </a:xfrm>
        </p:spPr>
        <p:txBody>
          <a:bodyPr>
            <a:normAutofit/>
          </a:bodyPr>
          <a:lstStyle/>
          <a:p>
            <a:r>
              <a:rPr lang="en-US" sz="3200" dirty="0">
                <a:latin typeface="Arial" panose="020B0604020202020204" pitchFamily="34" charset="0"/>
                <a:cs typeface="Arial" panose="020B0604020202020204" pitchFamily="34" charset="0"/>
              </a:rPr>
              <a:t>Evaluation - SNEH – by the numbers</a:t>
            </a:r>
          </a:p>
        </p:txBody>
      </p:sp>
      <p:sp>
        <p:nvSpPr>
          <p:cNvPr id="3" name="Content Placeholder 2">
            <a:extLst>
              <a:ext uri="{FF2B5EF4-FFF2-40B4-BE49-F238E27FC236}">
                <a16:creationId xmlns:a16="http://schemas.microsoft.com/office/drawing/2014/main" xmlns="" id="{C60B019C-8B26-944F-8F99-71B9AF69DF84}"/>
              </a:ext>
            </a:extLst>
          </p:cNvPr>
          <p:cNvSpPr>
            <a:spLocks noGrp="1"/>
          </p:cNvSpPr>
          <p:nvPr>
            <p:ph idx="1"/>
          </p:nvPr>
        </p:nvSpPr>
        <p:spPr>
          <a:xfrm>
            <a:off x="533400" y="1458686"/>
            <a:ext cx="10881360" cy="5127171"/>
          </a:xfrm>
        </p:spPr>
        <p:txBody>
          <a:bodyPr>
            <a:normAutofit fontScale="47500" lnSpcReduction="20000"/>
          </a:bodyPr>
          <a:lstStyle/>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2 community focus groups, with 26 participants</a:t>
            </a:r>
            <a:endParaRPr lang="en-AU" sz="5100" dirty="0">
              <a:latin typeface="Arial" panose="020B0604020202020204" pitchFamily="34" charset="0"/>
              <a:ea typeface="Times" pitchFamily="2" charset="0"/>
              <a:cs typeface="Times New Roman" panose="02020603050405020304" pitchFamily="18" charset="0"/>
            </a:endParaRPr>
          </a:p>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9 members on the project team</a:t>
            </a:r>
            <a:endParaRPr lang="en-AU" sz="5100" dirty="0">
              <a:latin typeface="Arial" panose="020B0604020202020204" pitchFamily="34" charset="0"/>
              <a:ea typeface="Times" pitchFamily="2"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14 – 19 community volunteers participated in 5 community workshops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7</a:t>
            </a:r>
            <a:r>
              <a:rPr lang="en-AU" sz="5100" dirty="0">
                <a:effectLst/>
                <a:latin typeface="Arial" panose="020B0604020202020204" pitchFamily="34" charset="0"/>
                <a:ea typeface="MS Gothic" panose="020B0609070205080204" pitchFamily="49" charset="-128"/>
                <a:cs typeface="Arial" panose="020B0604020202020204" pitchFamily="34" charset="0"/>
              </a:rPr>
              <a:t> community performances reaching approximately </a:t>
            </a:r>
            <a:r>
              <a:rPr lang="en-AU" sz="5100" dirty="0">
                <a:latin typeface="Arial" panose="020B0604020202020204" pitchFamily="34" charset="0"/>
                <a:ea typeface="MS Gothic" panose="020B0609070205080204" pitchFamily="49" charset="-128"/>
                <a:cs typeface="Arial" panose="020B0604020202020204" pitchFamily="34" charset="0"/>
              </a:rPr>
              <a:t>200</a:t>
            </a:r>
            <a:r>
              <a:rPr lang="en-AU" sz="5100" dirty="0">
                <a:effectLst/>
                <a:latin typeface="Arial" panose="020B0604020202020204" pitchFamily="34" charset="0"/>
                <a:ea typeface="MS Gothic" panose="020B0609070205080204" pitchFamily="49" charset="-128"/>
                <a:cs typeface="Arial" panose="020B0604020202020204" pitchFamily="34" charset="0"/>
              </a:rPr>
              <a:t> audience members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50 project meetings!</a:t>
            </a: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Continuous filming with embedded film crew  </a:t>
            </a:r>
            <a:endParaRPr lang="en-AU" sz="5100" dirty="0">
              <a:effectLst/>
              <a:latin typeface="Arial" panose="020B0604020202020204" pitchFamily="34" charset="0"/>
              <a:ea typeface="Times" pitchFamily="2"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512717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7F556-034E-9F44-80D5-6B9FC1A1E80E}"/>
              </a:ext>
            </a:extLst>
          </p:cNvPr>
          <p:cNvSpPr>
            <a:spLocks noGrp="1"/>
          </p:cNvSpPr>
          <p:nvPr>
            <p:ph type="ctrTitle"/>
          </p:nvPr>
        </p:nvSpPr>
        <p:spPr>
          <a:xfrm>
            <a:off x="621792" y="1161288"/>
            <a:ext cx="3602736" cy="4526280"/>
          </a:xfrm>
        </p:spPr>
        <p:txBody>
          <a:bodyPr vert="horz" lIns="91440" tIns="45720" rIns="91440" bIns="45720" rtlCol="0" anchor="ctr">
            <a:normAutofit fontScale="90000"/>
          </a:bodyPr>
          <a:lstStyle/>
          <a:p>
            <a:pPr defTabSz="914400" eaLnBrk="1" hangingPunct="1">
              <a:lnSpc>
                <a:spcPct val="150000"/>
              </a:lnSpc>
            </a:pPr>
            <a:r>
              <a:rPr lang="en-US" sz="3600" b="1" u="sng" dirty="0">
                <a:latin typeface="Arial" panose="020B0604020202020204" pitchFamily="34" charset="0"/>
                <a:cs typeface="Arial" panose="020B0604020202020204" pitchFamily="34" charset="0"/>
              </a:rPr>
              <a:t>EVALUATION</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Contributing to knowledge and understanding through project evaluation </a:t>
            </a:r>
            <a:r>
              <a:rPr lang="en-US" sz="4000" kern="1200" dirty="0">
                <a:solidFill>
                  <a:schemeClr val="tx1"/>
                </a:solidFill>
                <a:latin typeface="+mj-lt"/>
                <a:ea typeface="+mj-ea"/>
                <a:cs typeface="+mj-cs"/>
              </a:rPr>
              <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7" name="Content Placeholder 6">
            <a:extLst>
              <a:ext uri="{FF2B5EF4-FFF2-40B4-BE49-F238E27FC236}">
                <a16:creationId xmlns:a16="http://schemas.microsoft.com/office/drawing/2014/main" xmlns="" id="{B2FBFEC8-3B52-1244-B6F3-73728669DEAE}"/>
              </a:ext>
            </a:extLst>
          </p:cNvPr>
          <p:cNvSpPr>
            <a:spLocks noGrp="1"/>
          </p:cNvSpPr>
          <p:nvPr>
            <p:ph idx="1"/>
          </p:nvPr>
        </p:nvSpPr>
        <p:spPr>
          <a:xfrm>
            <a:off x="4887686" y="870857"/>
            <a:ext cx="7138662" cy="5251647"/>
          </a:xfrm>
        </p:spPr>
        <p:txBody>
          <a:bodyPr vert="horz" lIns="91440" tIns="45720" rIns="91440" bIns="45720" rtlCol="0" anchor="ctr">
            <a:normAutofit fontScale="92500" lnSpcReduction="20000"/>
          </a:bodyPr>
          <a:lstStyle/>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From 130 audience surveys we have found that:</a:t>
            </a:r>
          </a:p>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94%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of audience members increased or deepened their understanding of family violence</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rgbClr val="FFFF00"/>
                </a:solidFill>
                <a:effectLst/>
                <a:latin typeface="Arial" panose="020B0604020202020204" pitchFamily="34" charset="0"/>
                <a:ea typeface="Helvetica Neue" panose="02000503000000020004" pitchFamily="2" charset="0"/>
                <a:cs typeface="Arial" panose="020B0604020202020204" pitchFamily="34" charset="0"/>
              </a:rPr>
              <a:t>95% </a:t>
            </a:r>
            <a:r>
              <a:rPr lang="en-US" sz="2800" dirty="0">
                <a:solidFill>
                  <a:srgbClr val="FFFF00"/>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about gender equality </a:t>
            </a:r>
          </a:p>
          <a:p>
            <a:pPr marL="457200" defTabSz="914400" eaLnBrk="1" hangingPunct="1">
              <a:lnSpc>
                <a:spcPct val="90000"/>
              </a:lnSpc>
              <a:buClr>
                <a:schemeClr val="accent5"/>
              </a:buClr>
              <a:buFont typeface="Wingdings" pitchFamily="2" charset="2"/>
              <a:buChar char="v"/>
            </a:pPr>
            <a:endParaRPr lang="en-US" sz="2800" dirty="0">
              <a:solidFill>
                <a:srgbClr val="FFFF00"/>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98</a:t>
            </a: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up against all forms of family violence – and not sweep things under the carpet</a:t>
            </a:r>
          </a:p>
          <a:p>
            <a:pPr indent="-228600" defTabSz="914400" eaLnBrk="1" hangingPunct="1">
              <a:lnSpc>
                <a:spcPct val="90000"/>
              </a:lnSpc>
              <a:buClr>
                <a:schemeClr val="accent5"/>
              </a:buClr>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xmlns="" val="70201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6C0B8-095D-0144-BB2A-531CB9074DDE}"/>
              </a:ext>
            </a:extLst>
          </p:cNvPr>
          <p:cNvSpPr>
            <a:spLocks noGrp="1"/>
          </p:cNvSpPr>
          <p:nvPr>
            <p:ph type="ctrTitle"/>
          </p:nvPr>
        </p:nvSpPr>
        <p:spPr>
          <a:xfrm>
            <a:off x="777242" y="365125"/>
            <a:ext cx="10637518" cy="973021"/>
          </a:xfrm>
        </p:spPr>
        <p:txBody>
          <a:bodyPr/>
          <a:lstStyle/>
          <a:p>
            <a:r>
              <a:rPr lang="en-GB" sz="3200" dirty="0">
                <a:latin typeface="Arial" panose="020B0604020202020204" pitchFamily="34" charset="0"/>
                <a:ea typeface="Calibri" panose="020F0502020204030204" pitchFamily="34" charset="0"/>
                <a:cs typeface="Arial" panose="020B0604020202020204" pitchFamily="34" charset="0"/>
              </a:rPr>
              <a:t>What did the audience members say?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C94A066-4044-F44E-8748-F63A15A489E0}"/>
              </a:ext>
            </a:extLst>
          </p:cNvPr>
          <p:cNvSpPr>
            <a:spLocks noGrp="1"/>
          </p:cNvSpPr>
          <p:nvPr>
            <p:ph idx="1"/>
          </p:nvPr>
        </p:nvSpPr>
        <p:spPr>
          <a:xfrm>
            <a:off x="719403" y="1124744"/>
            <a:ext cx="10753195" cy="4888430"/>
          </a:xfrm>
        </p:spPr>
        <p:txBody>
          <a:bodyPr>
            <a:normAutofit lnSpcReduction="10000"/>
          </a:bodyPr>
          <a:lstStyle/>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‘Thank you very much for raising awareness and having conversations on violence particularly towards women. Hopefully this will get people in general to self reflect and look for ways to improve their selves and be a better example for family and community.’</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‘It is an incredible initiative to create awareness.’</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‘This is a great initiative. Many many more are needed to even make a dent in the societal mindsets and prejudices.’</a:t>
            </a:r>
          </a:p>
          <a:p>
            <a:endParaRPr lang="en-US" dirty="0"/>
          </a:p>
        </p:txBody>
      </p:sp>
    </p:spTree>
    <p:extLst>
      <p:ext uri="{BB962C8B-B14F-4D97-AF65-F5344CB8AC3E}">
        <p14:creationId xmlns:p14="http://schemas.microsoft.com/office/powerpoint/2010/main" xmlns="" val="905396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27330-C29E-68DE-E067-440C2154AD60}"/>
              </a:ext>
            </a:extLst>
          </p:cNvPr>
          <p:cNvSpPr>
            <a:spLocks noGrp="1"/>
          </p:cNvSpPr>
          <p:nvPr>
            <p:ph type="ctrTitle"/>
          </p:nvPr>
        </p:nvSpPr>
        <p:spPr>
          <a:xfrm>
            <a:off x="457199" y="676656"/>
            <a:ext cx="5996975" cy="3063240"/>
          </a:xfrm>
        </p:spPr>
        <p:txBody>
          <a:bodyPr>
            <a:normAutofit fontScale="90000"/>
          </a:bodyPr>
          <a:lstStyle/>
          <a:p>
            <a:r>
              <a:rPr lang="en-US" dirty="0"/>
              <a:t>Audited Income and Expense Statement</a:t>
            </a:r>
            <a:br>
              <a:rPr lang="en-US" dirty="0"/>
            </a:br>
            <a:r>
              <a:rPr lang="en-US" dirty="0"/>
              <a:t>For the year ended 30 June 2022</a:t>
            </a:r>
            <a:br>
              <a:rPr lang="en-US" dirty="0"/>
            </a:br>
            <a:endParaRPr lang="en-AU" dirty="0"/>
          </a:p>
        </p:txBody>
      </p:sp>
      <p:sp>
        <p:nvSpPr>
          <p:cNvPr id="3" name="Subtitle 2">
            <a:extLst>
              <a:ext uri="{FF2B5EF4-FFF2-40B4-BE49-F238E27FC236}">
                <a16:creationId xmlns:a16="http://schemas.microsoft.com/office/drawing/2014/main" xmlns="" id="{5A5B15E8-4BE4-AB3A-300C-279347FCBD8B}"/>
              </a:ext>
            </a:extLst>
          </p:cNvPr>
          <p:cNvSpPr>
            <a:spLocks noGrp="1"/>
          </p:cNvSpPr>
          <p:nvPr>
            <p:ph type="subTitle" idx="1"/>
          </p:nvPr>
        </p:nvSpPr>
        <p:spPr>
          <a:xfrm>
            <a:off x="457199" y="3840480"/>
            <a:ext cx="5996975" cy="2315845"/>
          </a:xfrm>
        </p:spPr>
        <p:txBody>
          <a:bodyPr>
            <a:normAutofit/>
          </a:bodyPr>
          <a:lstStyle/>
          <a:p>
            <a:r>
              <a:rPr lang="en-US" dirty="0"/>
              <a:t> </a:t>
            </a:r>
          </a:p>
          <a:p>
            <a:endParaRPr lang="en-AU" dirty="0"/>
          </a:p>
        </p:txBody>
      </p:sp>
      <p:pic>
        <p:nvPicPr>
          <p:cNvPr id="4" name="Picture 3" descr="Multicolored smoke gradient">
            <a:extLst>
              <a:ext uri="{FF2B5EF4-FFF2-40B4-BE49-F238E27FC236}">
                <a16:creationId xmlns:a16="http://schemas.microsoft.com/office/drawing/2014/main" xmlns="" id="{1C3BD116-1698-1634-4E6B-0C93F9768B2C}"/>
              </a:ext>
            </a:extLst>
          </p:cNvPr>
          <p:cNvPicPr>
            <a:picLocks noChangeAspect="1"/>
          </p:cNvPicPr>
          <p:nvPr/>
        </p:nvPicPr>
        <p:blipFill rotWithShape="1">
          <a:blip r:embed="rId2" cstate="print"/>
          <a:srcRect l="15748" r="17503" b="1"/>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pic>
        <p:nvPicPr>
          <p:cNvPr id="5" name="Picture 4">
            <a:extLst>
              <a:ext uri="{FF2B5EF4-FFF2-40B4-BE49-F238E27FC236}">
                <a16:creationId xmlns:a16="http://schemas.microsoft.com/office/drawing/2014/main" xmlns="" id="{77F47CF3-DDED-0622-97C6-062F6642BAF0}"/>
              </a:ext>
            </a:extLst>
          </p:cNvPr>
          <p:cNvPicPr>
            <a:picLocks noChangeAspect="1"/>
          </p:cNvPicPr>
          <p:nvPr/>
        </p:nvPicPr>
        <p:blipFill>
          <a:blip r:embed="rId3" cstate="print"/>
          <a:stretch>
            <a:fillRect/>
          </a:stretch>
        </p:blipFill>
        <p:spPr>
          <a:xfrm>
            <a:off x="307815" y="3608471"/>
            <a:ext cx="5996975" cy="2315845"/>
          </a:xfrm>
          <a:prstGeom prst="rect">
            <a:avLst/>
          </a:prstGeom>
        </p:spPr>
      </p:pic>
    </p:spTree>
    <p:extLst>
      <p:ext uri="{BB962C8B-B14F-4D97-AF65-F5344CB8AC3E}">
        <p14:creationId xmlns:p14="http://schemas.microsoft.com/office/powerpoint/2010/main" xmlns="" val="95972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DD77E-622A-764A-9C36-307624EF0436}"/>
              </a:ext>
            </a:extLst>
          </p:cNvPr>
          <p:cNvSpPr>
            <a:spLocks noGrp="1"/>
          </p:cNvSpPr>
          <p:nvPr>
            <p:ph type="ctrTitle"/>
          </p:nvPr>
        </p:nvSpPr>
        <p:spPr>
          <a:xfrm>
            <a:off x="493643" y="228600"/>
            <a:ext cx="11562521" cy="896144"/>
          </a:xfrm>
        </p:spPr>
        <p:txBody>
          <a:bodyPr>
            <a:normAutofit fontScale="90000"/>
          </a:bodyPr>
          <a:lstStyle/>
          <a:p>
            <a:r>
              <a:rPr lang="en-GB" sz="3200" dirty="0">
                <a:latin typeface="Arial" panose="020B0604020202020204" pitchFamily="34" charset="0"/>
                <a:ea typeface="Helvetica Neue" panose="02000503000000020004" pitchFamily="2" charset="0"/>
                <a:cs typeface="Arial" panose="020B0604020202020204" pitchFamily="34" charset="0"/>
              </a:rPr>
              <a:t/>
            </a:r>
            <a:br>
              <a:rPr lang="en-GB" sz="3200" dirty="0">
                <a:latin typeface="Arial" panose="020B0604020202020204" pitchFamily="34" charset="0"/>
                <a:ea typeface="Helvetica Neue" panose="02000503000000020004" pitchFamily="2" charset="0"/>
                <a:cs typeface="Arial" panose="020B0604020202020204" pitchFamily="34" charset="0"/>
              </a:rPr>
            </a:br>
            <a:r>
              <a:rPr lang="en-GB" sz="3600" dirty="0">
                <a:latin typeface="Arial" panose="020B0604020202020204" pitchFamily="34" charset="0"/>
                <a:ea typeface="Helvetica Neue" panose="02000503000000020004" pitchFamily="2" charset="0"/>
                <a:cs typeface="Arial" panose="020B0604020202020204" pitchFamily="34" charset="0"/>
              </a:rPr>
              <a:t>Messages audience members took from the performance </a:t>
            </a:r>
            <a: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a:r>
            <a:b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en-US" dirty="0"/>
          </a:p>
        </p:txBody>
      </p:sp>
      <p:sp>
        <p:nvSpPr>
          <p:cNvPr id="3" name="Content Placeholder 2">
            <a:extLst>
              <a:ext uri="{FF2B5EF4-FFF2-40B4-BE49-F238E27FC236}">
                <a16:creationId xmlns:a16="http://schemas.microsoft.com/office/drawing/2014/main" xmlns="" id="{627090F5-C964-2D4A-ABC3-24460AC8E204}"/>
              </a:ext>
            </a:extLst>
          </p:cNvPr>
          <p:cNvSpPr>
            <a:spLocks noGrp="1"/>
          </p:cNvSpPr>
          <p:nvPr>
            <p:ph idx="1"/>
          </p:nvPr>
        </p:nvSpPr>
        <p:spPr>
          <a:xfrm>
            <a:off x="719403" y="1124744"/>
            <a:ext cx="10978954" cy="5504656"/>
          </a:xfrm>
        </p:spPr>
        <p:txBody>
          <a:bodyPr/>
          <a:lstStyle/>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‘Speaking up for yourself but also for others is important’</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interrelationship between racism, violence, culture, family, social pressures and gender’</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‘Don’t stand by when you see domestic violence.’</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Violence can take many forms and is a social issue we need to address, whether for ourselves or someone else in the community.</a:t>
            </a:r>
            <a:r>
              <a:rPr lang="en-AU"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a:t>
            </a:r>
            <a:endParaRPr lang="en-US"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xmlns="" val="176437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25692-3B67-BC4A-6F4C-16AC0F70F68B}"/>
              </a:ext>
            </a:extLst>
          </p:cNvPr>
          <p:cNvSpPr>
            <a:spLocks noGrp="1"/>
          </p:cNvSpPr>
          <p:nvPr>
            <p:ph type="title"/>
          </p:nvPr>
        </p:nvSpPr>
        <p:spPr/>
        <p:txBody>
          <a:bodyPr>
            <a:normAutofit/>
          </a:bodyPr>
          <a:lstStyle/>
          <a:p>
            <a:pPr algn="ctr"/>
            <a:r>
              <a:rPr lang="en-US" sz="4400" dirty="0">
                <a:latin typeface="Arial" panose="020B0604020202020204" pitchFamily="34" charset="0"/>
                <a:cs typeface="Arial" panose="020B0604020202020204" pitchFamily="34" charset="0"/>
              </a:rPr>
              <a:t>From the first workshop… </a:t>
            </a:r>
          </a:p>
        </p:txBody>
      </p:sp>
      <p:pic>
        <p:nvPicPr>
          <p:cNvPr id="4" name="Content Placeholder 3">
            <a:extLst>
              <a:ext uri="{FF2B5EF4-FFF2-40B4-BE49-F238E27FC236}">
                <a16:creationId xmlns:a16="http://schemas.microsoft.com/office/drawing/2014/main" xmlns="" id="{EA428EDC-A740-5344-EC52-F4B8F41E2E5E}"/>
              </a:ext>
            </a:extLst>
          </p:cNvPr>
          <p:cNvPicPr>
            <a:picLocks noGrp="1" noChangeAspect="1"/>
          </p:cNvPicPr>
          <p:nvPr>
            <p:ph idx="1"/>
          </p:nvPr>
        </p:nvPicPr>
        <p:blipFill>
          <a:blip r:embed="rId2" cstate="print"/>
          <a:stretch>
            <a:fillRect/>
          </a:stretch>
        </p:blipFill>
        <p:spPr>
          <a:xfrm>
            <a:off x="1613645" y="1825625"/>
            <a:ext cx="9265043" cy="4497116"/>
          </a:xfrm>
          <a:prstGeom prst="rect">
            <a:avLst/>
          </a:prstGeom>
        </p:spPr>
      </p:pic>
    </p:spTree>
    <p:extLst>
      <p:ext uri="{BB962C8B-B14F-4D97-AF65-F5344CB8AC3E}">
        <p14:creationId xmlns:p14="http://schemas.microsoft.com/office/powerpoint/2010/main" xmlns="" val="1120378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on a stage&#10;&#10;Description automatically generated">
            <a:extLst>
              <a:ext uri="{FF2B5EF4-FFF2-40B4-BE49-F238E27FC236}">
                <a16:creationId xmlns:a16="http://schemas.microsoft.com/office/drawing/2014/main" xmlns="" id="{30DD6B79-C0F3-FF0C-30AA-57FFEE031A4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69422" y="9878"/>
            <a:ext cx="8812363" cy="6838244"/>
          </a:xfrm>
        </p:spPr>
      </p:pic>
      <p:sp>
        <p:nvSpPr>
          <p:cNvPr id="2" name="Title 1">
            <a:extLst>
              <a:ext uri="{FF2B5EF4-FFF2-40B4-BE49-F238E27FC236}">
                <a16:creationId xmlns:a16="http://schemas.microsoft.com/office/drawing/2014/main" xmlns="" id="{3FDC0F95-D969-665D-6CB1-D6C3845C35C7}"/>
              </a:ext>
            </a:extLst>
          </p:cNvPr>
          <p:cNvSpPr>
            <a:spLocks noGrp="1"/>
          </p:cNvSpPr>
          <p:nvPr>
            <p:ph type="title"/>
          </p:nvPr>
        </p:nvSpPr>
        <p:spPr/>
        <p:txBody>
          <a:bodyPr>
            <a:normAutofit/>
          </a:bodyPr>
          <a:lstStyle/>
          <a:p>
            <a:pPr algn="ctr"/>
            <a:r>
              <a:rPr lang="en-US" sz="4400" dirty="0">
                <a:latin typeface="Arial" panose="020B0604020202020204" pitchFamily="34" charset="0"/>
                <a:cs typeface="Arial" panose="020B0604020202020204" pitchFamily="34" charset="0"/>
              </a:rPr>
              <a:t>To the final standing ovation</a:t>
            </a:r>
          </a:p>
        </p:txBody>
      </p:sp>
    </p:spTree>
    <p:extLst>
      <p:ext uri="{BB962C8B-B14F-4D97-AF65-F5344CB8AC3E}">
        <p14:creationId xmlns:p14="http://schemas.microsoft.com/office/powerpoint/2010/main" xmlns="" val="1575375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2AF0F-7553-C0D2-3BBB-661FF8A39EA1}"/>
              </a:ext>
            </a:extLst>
          </p:cNvPr>
          <p:cNvSpPr>
            <a:spLocks noGrp="1"/>
          </p:cNvSpPr>
          <p:nvPr>
            <p:ph type="title"/>
          </p:nvPr>
        </p:nvSpPr>
        <p:spPr>
          <a:xfrm>
            <a:off x="0" y="75599"/>
            <a:ext cx="12192000" cy="1325563"/>
          </a:xfrm>
        </p:spPr>
        <p:txBody>
          <a:bodyPr>
            <a:normAutofit/>
          </a:bodyPr>
          <a:lstStyle/>
          <a:p>
            <a:r>
              <a:rPr lang="en-US" sz="4400" dirty="0">
                <a:latin typeface="Arial" panose="020B0604020202020204" pitchFamily="34" charset="0"/>
                <a:cs typeface="Arial" panose="020B0604020202020204" pitchFamily="34" charset="0"/>
              </a:rPr>
              <a:t>The project brought the community together</a:t>
            </a:r>
          </a:p>
        </p:txBody>
      </p:sp>
      <p:pic>
        <p:nvPicPr>
          <p:cNvPr id="6" name="Content Placeholder 5" descr="A group of people standing together&#10;&#10;Description automatically generated">
            <a:extLst>
              <a:ext uri="{FF2B5EF4-FFF2-40B4-BE49-F238E27FC236}">
                <a16:creationId xmlns:a16="http://schemas.microsoft.com/office/drawing/2014/main" xmlns="" id="{3ADCF42C-51C3-5076-5805-DF136DA6FD7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28889" y="1357334"/>
            <a:ext cx="7334222" cy="5500666"/>
          </a:xfrm>
        </p:spPr>
      </p:pic>
    </p:spTree>
    <p:extLst>
      <p:ext uri="{BB962C8B-B14F-4D97-AF65-F5344CB8AC3E}">
        <p14:creationId xmlns:p14="http://schemas.microsoft.com/office/powerpoint/2010/main" xmlns="" val="3471687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xmlns="" id="{D978FD38-98EF-FF62-33B4-D08273215FA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6411" y="0"/>
            <a:ext cx="10750304" cy="8032577"/>
          </a:xfrm>
        </p:spPr>
      </p:pic>
      <p:sp>
        <p:nvSpPr>
          <p:cNvPr id="2" name="Title 1">
            <a:extLst>
              <a:ext uri="{FF2B5EF4-FFF2-40B4-BE49-F238E27FC236}">
                <a16:creationId xmlns:a16="http://schemas.microsoft.com/office/drawing/2014/main" xmlns="" id="{266E094A-5895-6038-E982-694CF909392B}"/>
              </a:ext>
            </a:extLst>
          </p:cNvPr>
          <p:cNvSpPr>
            <a:spLocks noGrp="1"/>
          </p:cNvSpPr>
          <p:nvPr>
            <p:ph type="title"/>
          </p:nvPr>
        </p:nvSpPr>
        <p:spPr>
          <a:xfrm>
            <a:off x="465008" y="331672"/>
            <a:ext cx="10637518" cy="1325563"/>
          </a:xfrm>
        </p:spPr>
        <p:txBody>
          <a:bodyPr>
            <a:normAutofit/>
          </a:bodyPr>
          <a:lstStyle/>
          <a:p>
            <a:pPr algn="ctr"/>
            <a:r>
              <a:rPr lang="en-US" sz="4400" dirty="0">
                <a:latin typeface="Arial" panose="020B0604020202020204" pitchFamily="34" charset="0"/>
                <a:cs typeface="Arial" panose="020B0604020202020204" pitchFamily="34" charset="0"/>
              </a:rPr>
              <a:t>Created an amazing group of actors</a:t>
            </a:r>
          </a:p>
        </p:txBody>
      </p:sp>
    </p:spTree>
    <p:extLst>
      <p:ext uri="{BB962C8B-B14F-4D97-AF65-F5344CB8AC3E}">
        <p14:creationId xmlns:p14="http://schemas.microsoft.com/office/powerpoint/2010/main" xmlns="" val="3258828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10DCA4-7382-E5EF-4783-DF255C21BC97}"/>
              </a:ext>
            </a:extLst>
          </p:cNvPr>
          <p:cNvSpPr>
            <a:spLocks noGrp="1"/>
          </p:cNvSpPr>
          <p:nvPr>
            <p:ph sz="half" idx="1"/>
          </p:nvPr>
        </p:nvSpPr>
        <p:spPr>
          <a:xfrm>
            <a:off x="777242" y="1690688"/>
            <a:ext cx="5242560" cy="4590842"/>
          </a:xfrm>
        </p:spPr>
        <p:txBody>
          <a:bodyPr>
            <a:normAutofit/>
          </a:bodyPr>
          <a:lstStyle/>
          <a:p>
            <a:r>
              <a:rPr lang="en-US" sz="2400" dirty="0"/>
              <a:t>The team leader managed and coordinated the project team, the theatre cast, the organisation and logistics</a:t>
            </a:r>
          </a:p>
          <a:p>
            <a:endParaRPr lang="en-US" sz="2400" dirty="0"/>
          </a:p>
          <a:p>
            <a:r>
              <a:rPr lang="en-US" sz="2400" dirty="0"/>
              <a:t>Team members contributed to planning, management, communication and promotion, especially through their community and professional networks</a:t>
            </a:r>
          </a:p>
        </p:txBody>
      </p:sp>
      <p:pic>
        <p:nvPicPr>
          <p:cNvPr id="5" name="Content Placeholder 4" descr="A group of women taking a selfie&#10;&#10;Description automatically generated">
            <a:extLst>
              <a:ext uri="{FF2B5EF4-FFF2-40B4-BE49-F238E27FC236}">
                <a16:creationId xmlns:a16="http://schemas.microsoft.com/office/drawing/2014/main" xmlns="" id="{225955AC-E5EC-B268-CF75-8895CD83421E}"/>
              </a:ext>
            </a:extLst>
          </p:cNvPr>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6579220" y="506378"/>
            <a:ext cx="5612780" cy="7483440"/>
          </a:xfrm>
          <a:prstGeom prst="rect">
            <a:avLst/>
          </a:prstGeom>
        </p:spPr>
      </p:pic>
      <p:sp>
        <p:nvSpPr>
          <p:cNvPr id="2" name="Title 1">
            <a:extLst>
              <a:ext uri="{FF2B5EF4-FFF2-40B4-BE49-F238E27FC236}">
                <a16:creationId xmlns:a16="http://schemas.microsoft.com/office/drawing/2014/main" xmlns="" id="{32B5BDEF-54C8-5307-104B-C6671C5CA758}"/>
              </a:ext>
            </a:extLst>
          </p:cNvPr>
          <p:cNvSpPr>
            <a:spLocks noGrp="1"/>
          </p:cNvSpPr>
          <p:nvPr>
            <p:ph type="title"/>
          </p:nvPr>
        </p:nvSpPr>
        <p:spPr>
          <a:xfrm>
            <a:off x="133815" y="60329"/>
            <a:ext cx="11414760" cy="1325563"/>
          </a:xfrm>
        </p:spPr>
        <p:txBody>
          <a:bodyPr>
            <a:normAutofit/>
          </a:bodyPr>
          <a:lstStyle/>
          <a:p>
            <a:pPr algn="ctr"/>
            <a:r>
              <a:rPr lang="en-US" sz="4400" dirty="0">
                <a:latin typeface="Arial" panose="020B0604020202020204" pitchFamily="34" charset="0"/>
                <a:cs typeface="Arial" panose="020B0604020202020204" pitchFamily="34" charset="0"/>
              </a:rPr>
              <a:t>Held together by an amazing Project Team</a:t>
            </a:r>
          </a:p>
        </p:txBody>
      </p:sp>
    </p:spTree>
    <p:extLst>
      <p:ext uri="{BB962C8B-B14F-4D97-AF65-F5344CB8AC3E}">
        <p14:creationId xmlns:p14="http://schemas.microsoft.com/office/powerpoint/2010/main" xmlns="" val="74080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3">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6" name="Rectangle 25">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7" name="Rectangle 27">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8" name="Rectangle 29">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9" name="Rectangle 31">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2BB6ED51-73AD-86C2-98ED-EDB99847D737}"/>
              </a:ext>
            </a:extLst>
          </p:cNvPr>
          <p:cNvSpPr>
            <a:spLocks noGrp="1"/>
          </p:cNvSpPr>
          <p:nvPr>
            <p:ph type="title"/>
          </p:nvPr>
        </p:nvSpPr>
        <p:spPr>
          <a:xfrm>
            <a:off x="777240" y="1122363"/>
            <a:ext cx="4347082" cy="2387600"/>
          </a:xfrm>
        </p:spPr>
        <p:txBody>
          <a:bodyPr vert="horz" lIns="91440" tIns="45720" rIns="91440" bIns="45720" rtlCol="0" anchor="b">
            <a:normAutofit/>
          </a:bodyPr>
          <a:lstStyle/>
          <a:p>
            <a:r>
              <a:rPr lang="en-US" i="1" dirty="0"/>
              <a:t>THANK YOU</a:t>
            </a:r>
            <a:br>
              <a:rPr lang="en-US" i="1" dirty="0"/>
            </a:br>
            <a:r>
              <a:rPr lang="en-US" i="1" dirty="0"/>
              <a:t> FOR LISTENING </a:t>
            </a:r>
          </a:p>
        </p:txBody>
      </p:sp>
      <p:sp>
        <p:nvSpPr>
          <p:cNvPr id="34" name="Rectangle 33">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FFD10CC7-C6B7-4C9E-1A89-95CD05DA4364}"/>
              </a:ext>
            </a:extLst>
          </p:cNvPr>
          <p:cNvPicPr>
            <a:picLocks noGrp="1" noChangeAspect="1"/>
          </p:cNvPicPr>
          <p:nvPr>
            <p:ph idx="1"/>
          </p:nvPr>
        </p:nvPicPr>
        <p:blipFill>
          <a:blip r:embed="rId2" cstate="print"/>
          <a:stretch>
            <a:fillRect/>
          </a:stretch>
        </p:blipFill>
        <p:spPr>
          <a:xfrm>
            <a:off x="4346448" y="440871"/>
            <a:ext cx="7845552" cy="5976258"/>
          </a:xfrm>
          <a:prstGeom prst="rect">
            <a:avLst/>
          </a:prstGeom>
        </p:spPr>
      </p:pic>
    </p:spTree>
    <p:extLst>
      <p:ext uri="{BB962C8B-B14F-4D97-AF65-F5344CB8AC3E}">
        <p14:creationId xmlns:p14="http://schemas.microsoft.com/office/powerpoint/2010/main" xmlns="" val="255655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A281B-BF19-A0A8-FB92-6D46DFBF8830}"/>
              </a:ext>
            </a:extLst>
          </p:cNvPr>
          <p:cNvSpPr>
            <a:spLocks noGrp="1"/>
          </p:cNvSpPr>
          <p:nvPr>
            <p:ph type="title"/>
          </p:nvPr>
        </p:nvSpPr>
        <p:spPr>
          <a:xfrm>
            <a:off x="979991" y="-239486"/>
            <a:ext cx="9627049" cy="4800600"/>
          </a:xfrm>
        </p:spPr>
        <p:txBody>
          <a:bodyPr>
            <a:normAutofit fontScale="90000"/>
          </a:bodyPr>
          <a:lstStyle/>
          <a:p>
            <a:r>
              <a:rPr lang="en-AU" b="1" i="1" dirty="0"/>
              <a:t/>
            </a:r>
            <a:br>
              <a:rPr lang="en-AU" b="1" i="1" dirty="0"/>
            </a:br>
            <a:r>
              <a:rPr lang="en-AU" b="1" i="1" dirty="0"/>
              <a:t/>
            </a:r>
            <a:br>
              <a:rPr lang="en-AU" b="1" i="1" dirty="0"/>
            </a:br>
            <a:r>
              <a:rPr lang="en-AU" b="1" i="1" dirty="0"/>
              <a:t/>
            </a:r>
            <a:br>
              <a:rPr lang="en-AU" b="1" i="1" dirty="0"/>
            </a:br>
            <a:r>
              <a:rPr lang="en-AU" b="1" i="1" dirty="0"/>
              <a:t> </a:t>
            </a:r>
            <a:br>
              <a:rPr lang="en-AU" b="1" i="1" dirty="0"/>
            </a:br>
            <a:r>
              <a:rPr lang="en-AU" b="1" i="1" dirty="0"/>
              <a:t/>
            </a:r>
            <a:br>
              <a:rPr lang="en-AU" b="1" i="1" dirty="0"/>
            </a:br>
            <a:r>
              <a:rPr lang="en-AU" b="1" i="1" dirty="0"/>
              <a:t> </a:t>
            </a:r>
            <a:br>
              <a:rPr lang="en-AU" b="1" i="1" dirty="0"/>
            </a:br>
            <a:r>
              <a:rPr lang="en-AU" b="1" i="1" dirty="0"/>
              <a:t>Thanks to book keeper Ms Nyein </a:t>
            </a:r>
            <a:r>
              <a:rPr lang="en-AU" b="1" i="1" dirty="0" err="1"/>
              <a:t>Nyein</a:t>
            </a:r>
            <a:r>
              <a:rPr lang="en-AU" b="1" i="1" dirty="0"/>
              <a:t> for preparing the financials for the Year 2023-24</a:t>
            </a:r>
            <a:r>
              <a:rPr lang="en-AU" dirty="0"/>
              <a:t/>
            </a:r>
            <a:br>
              <a:rPr lang="en-AU" dirty="0"/>
            </a:br>
            <a:endParaRPr lang="en-AU" b="1" i="1" dirty="0"/>
          </a:p>
        </p:txBody>
      </p:sp>
      <p:sp>
        <p:nvSpPr>
          <p:cNvPr id="3" name="Content Placeholder 2">
            <a:extLst>
              <a:ext uri="{FF2B5EF4-FFF2-40B4-BE49-F238E27FC236}">
                <a16:creationId xmlns:a16="http://schemas.microsoft.com/office/drawing/2014/main" xmlns="" id="{E057A52F-C8C1-3E56-381E-3C70B00B92B4}"/>
              </a:ext>
            </a:extLst>
          </p:cNvPr>
          <p:cNvSpPr>
            <a:spLocks noGrp="1"/>
          </p:cNvSpPr>
          <p:nvPr>
            <p:ph idx="1"/>
          </p:nvPr>
        </p:nvSpPr>
        <p:spPr>
          <a:xfrm>
            <a:off x="457200" y="5660571"/>
            <a:ext cx="7685037" cy="516392"/>
          </a:xfrm>
        </p:spPr>
        <p:txBody>
          <a:bodyPr/>
          <a:lstStyle/>
          <a:p>
            <a:endParaRPr lang="en-AU" dirty="0"/>
          </a:p>
        </p:txBody>
      </p:sp>
    </p:spTree>
    <p:extLst>
      <p:ext uri="{BB962C8B-B14F-4D97-AF65-F5344CB8AC3E}">
        <p14:creationId xmlns:p14="http://schemas.microsoft.com/office/powerpoint/2010/main" xmlns="" val="85152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3610C-872F-FADB-5885-8437AEF576A2}"/>
              </a:ext>
            </a:extLst>
          </p:cNvPr>
          <p:cNvSpPr>
            <a:spLocks noGrp="1"/>
          </p:cNvSpPr>
          <p:nvPr>
            <p:ph type="title"/>
          </p:nvPr>
        </p:nvSpPr>
        <p:spPr>
          <a:xfrm>
            <a:off x="457200" y="668050"/>
            <a:ext cx="7685037" cy="572922"/>
          </a:xfrm>
        </p:spPr>
        <p:txBody>
          <a:bodyPr>
            <a:normAutofit fontScale="90000"/>
          </a:bodyPr>
          <a:lstStyle/>
          <a:p>
            <a:r>
              <a:rPr lang="en-AU" sz="4400" dirty="0"/>
              <a:t>Financial Performance</a:t>
            </a:r>
            <a:endParaRPr lang="en-AU" dirty="0"/>
          </a:p>
        </p:txBody>
      </p:sp>
      <p:pic>
        <p:nvPicPr>
          <p:cNvPr id="5" name="Picture 4">
            <a:extLst>
              <a:ext uri="{FF2B5EF4-FFF2-40B4-BE49-F238E27FC236}">
                <a16:creationId xmlns:a16="http://schemas.microsoft.com/office/drawing/2014/main" xmlns="" id="{DFA51632-9814-26FC-86F4-139F06C22663}"/>
              </a:ext>
            </a:extLst>
          </p:cNvPr>
          <p:cNvPicPr>
            <a:picLocks noChangeAspect="1"/>
          </p:cNvPicPr>
          <p:nvPr/>
        </p:nvPicPr>
        <p:blipFill>
          <a:blip r:embed="rId2" cstate="print"/>
          <a:stretch>
            <a:fillRect/>
          </a:stretch>
        </p:blipFill>
        <p:spPr>
          <a:xfrm>
            <a:off x="5350344" y="-276571"/>
            <a:ext cx="4669941" cy="1707028"/>
          </a:xfrm>
          <a:prstGeom prst="rect">
            <a:avLst/>
          </a:prstGeom>
        </p:spPr>
      </p:pic>
      <p:sp>
        <p:nvSpPr>
          <p:cNvPr id="8" name="TextBox 7">
            <a:extLst>
              <a:ext uri="{FF2B5EF4-FFF2-40B4-BE49-F238E27FC236}">
                <a16:creationId xmlns:a16="http://schemas.microsoft.com/office/drawing/2014/main" xmlns="" id="{939AD710-7542-E80E-2D4C-ABCD37C3CE76}"/>
              </a:ext>
            </a:extLst>
          </p:cNvPr>
          <p:cNvSpPr txBox="1"/>
          <p:nvPr/>
        </p:nvSpPr>
        <p:spPr>
          <a:xfrm>
            <a:off x="6736079" y="1440617"/>
            <a:ext cx="510032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Key Factors Driving the result in 2023-24</a:t>
            </a:r>
          </a:p>
          <a:p>
            <a:pPr marL="742950" lvl="1" indent="-285750">
              <a:buFont typeface="Arial" panose="020B0604020202020204" pitchFamily="34" charset="0"/>
              <a:buChar char="•"/>
            </a:pPr>
            <a:r>
              <a:rPr lang="en-US" dirty="0"/>
              <a:t>Operating Result in line with prior year (2021-22)</a:t>
            </a:r>
          </a:p>
          <a:p>
            <a:pPr marL="742950" lvl="1" indent="-285750">
              <a:buFont typeface="Arial" panose="020B0604020202020204" pitchFamily="34" charset="0"/>
              <a:buChar char="•"/>
            </a:pPr>
            <a:r>
              <a:rPr lang="en-US" dirty="0"/>
              <a:t>Income</a:t>
            </a:r>
          </a:p>
          <a:p>
            <a:pPr marL="1200150" lvl="2" indent="-285750">
              <a:buFont typeface="Arial" panose="020B0604020202020204" pitchFamily="34" charset="0"/>
              <a:buChar char="•"/>
            </a:pPr>
            <a:r>
              <a:rPr lang="en-US" dirty="0"/>
              <a:t>Grants $148.5k</a:t>
            </a:r>
          </a:p>
          <a:p>
            <a:pPr marL="1200150" lvl="2" indent="-285750">
              <a:buFont typeface="Arial" panose="020B0604020202020204" pitchFamily="34" charset="0"/>
              <a:buChar char="•"/>
            </a:pPr>
            <a:r>
              <a:rPr lang="en-US" dirty="0"/>
              <a:t>Donations &amp; interest $3.2k</a:t>
            </a:r>
          </a:p>
          <a:p>
            <a:pPr lvl="2"/>
            <a:endParaRPr lang="en-US" dirty="0"/>
          </a:p>
          <a:p>
            <a:pPr marL="742950" lvl="1" indent="-285750">
              <a:buFont typeface="Arial" panose="020B0604020202020204" pitchFamily="34" charset="0"/>
              <a:buChar char="•"/>
            </a:pPr>
            <a:r>
              <a:rPr lang="en-US" dirty="0"/>
              <a:t>Expenses</a:t>
            </a:r>
          </a:p>
          <a:p>
            <a:pPr marL="1200150" lvl="2" indent="-285750">
              <a:buFont typeface="Arial" panose="020B0604020202020204" pitchFamily="34" charset="0"/>
              <a:buChar char="•"/>
            </a:pPr>
            <a:r>
              <a:rPr lang="en-US" dirty="0"/>
              <a:t>SNEH Project $90.7k</a:t>
            </a:r>
          </a:p>
          <a:p>
            <a:pPr marL="1200150" lvl="2" indent="-285750">
              <a:buFont typeface="Arial" panose="020B0604020202020204" pitchFamily="34" charset="0"/>
              <a:buChar char="•"/>
            </a:pPr>
            <a:r>
              <a:rPr lang="en-US" dirty="0"/>
              <a:t>MRR Project $8.7k</a:t>
            </a:r>
          </a:p>
          <a:p>
            <a:pPr marL="1200150" lvl="2" indent="-285750">
              <a:buFont typeface="Arial" panose="020B0604020202020204" pitchFamily="34" charset="0"/>
              <a:buChar char="•"/>
            </a:pPr>
            <a:r>
              <a:rPr lang="en-US" dirty="0"/>
              <a:t>Dowry Project  $5.0k</a:t>
            </a:r>
          </a:p>
          <a:p>
            <a:pPr marL="1200150" lvl="2" indent="-285750">
              <a:buFont typeface="Arial" panose="020B0604020202020204" pitchFamily="34" charset="0"/>
              <a:buChar char="•"/>
            </a:pPr>
            <a:r>
              <a:rPr lang="en-US" dirty="0"/>
              <a:t>Other $8.6k</a:t>
            </a:r>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p:txBody>
      </p:sp>
      <p:graphicFrame>
        <p:nvGraphicFramePr>
          <p:cNvPr id="6" name="Content Placeholder 5">
            <a:extLst>
              <a:ext uri="{FF2B5EF4-FFF2-40B4-BE49-F238E27FC236}">
                <a16:creationId xmlns:a16="http://schemas.microsoft.com/office/drawing/2014/main" xmlns="" id="{4370D9B5-3950-D16F-B7DB-BAFB1EEAD7A9}"/>
              </a:ext>
            </a:extLst>
          </p:cNvPr>
          <p:cNvGraphicFramePr>
            <a:graphicFrameLocks noGrp="1"/>
          </p:cNvGraphicFramePr>
          <p:nvPr>
            <p:ph idx="1"/>
            <p:extLst>
              <p:ext uri="{D42A27DB-BD31-4B8C-83A1-F6EECF244321}">
                <p14:modId xmlns:p14="http://schemas.microsoft.com/office/powerpoint/2010/main" xmlns="" val="1834110389"/>
              </p:ext>
            </p:extLst>
          </p:nvPr>
        </p:nvGraphicFramePr>
        <p:xfrm>
          <a:off x="251611" y="1430457"/>
          <a:ext cx="6078069" cy="36933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1241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5390CB-9AD3-AF0C-B981-139AC9B10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49E632F-12DB-56B6-1CB9-3196DFB8305A}"/>
              </a:ext>
            </a:extLst>
          </p:cNvPr>
          <p:cNvSpPr>
            <a:spLocks noGrp="1"/>
          </p:cNvSpPr>
          <p:nvPr>
            <p:ph type="title"/>
          </p:nvPr>
        </p:nvSpPr>
        <p:spPr>
          <a:xfrm>
            <a:off x="457200" y="668050"/>
            <a:ext cx="7685037" cy="572922"/>
          </a:xfrm>
        </p:spPr>
        <p:txBody>
          <a:bodyPr>
            <a:normAutofit fontScale="90000"/>
          </a:bodyPr>
          <a:lstStyle/>
          <a:p>
            <a:r>
              <a:rPr lang="en-AU" sz="4400" dirty="0"/>
              <a:t>Balance Sheet</a:t>
            </a:r>
            <a:endParaRPr lang="en-AU" dirty="0"/>
          </a:p>
        </p:txBody>
      </p:sp>
      <p:pic>
        <p:nvPicPr>
          <p:cNvPr id="5" name="Picture 4">
            <a:extLst>
              <a:ext uri="{FF2B5EF4-FFF2-40B4-BE49-F238E27FC236}">
                <a16:creationId xmlns:a16="http://schemas.microsoft.com/office/drawing/2014/main" xmlns="" id="{72B4AA96-9EAF-C011-2AD9-87487FA73FEB}"/>
              </a:ext>
            </a:extLst>
          </p:cNvPr>
          <p:cNvPicPr>
            <a:picLocks noChangeAspect="1"/>
          </p:cNvPicPr>
          <p:nvPr/>
        </p:nvPicPr>
        <p:blipFill>
          <a:blip r:embed="rId2" cstate="print"/>
          <a:stretch>
            <a:fillRect/>
          </a:stretch>
        </p:blipFill>
        <p:spPr>
          <a:xfrm>
            <a:off x="5350344" y="-276571"/>
            <a:ext cx="4669941" cy="1707028"/>
          </a:xfrm>
          <a:prstGeom prst="rect">
            <a:avLst/>
          </a:prstGeom>
        </p:spPr>
      </p:pic>
      <p:graphicFrame>
        <p:nvGraphicFramePr>
          <p:cNvPr id="3" name="Chart 2">
            <a:extLst>
              <a:ext uri="{FF2B5EF4-FFF2-40B4-BE49-F238E27FC236}">
                <a16:creationId xmlns:a16="http://schemas.microsoft.com/office/drawing/2014/main" xmlns="" id="{1BFABDEF-6356-DCD8-C78D-01BE2B5E709E}"/>
              </a:ext>
            </a:extLst>
          </p:cNvPr>
          <p:cNvGraphicFramePr>
            <a:graphicFrameLocks/>
          </p:cNvGraphicFramePr>
          <p:nvPr>
            <p:extLst>
              <p:ext uri="{D42A27DB-BD31-4B8C-83A1-F6EECF244321}">
                <p14:modId xmlns:p14="http://schemas.microsoft.com/office/powerpoint/2010/main" xmlns="" val="2608012246"/>
              </p:ext>
            </p:extLst>
          </p:nvPr>
        </p:nvGraphicFramePr>
        <p:xfrm>
          <a:off x="124753" y="1522412"/>
          <a:ext cx="5310847" cy="32019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xmlns="" id="{AD92E2A7-93D8-0C89-3884-FE817012F56C}"/>
              </a:ext>
            </a:extLst>
          </p:cNvPr>
          <p:cNvGraphicFramePr>
            <a:graphicFrameLocks noGrp="1"/>
          </p:cNvGraphicFramePr>
          <p:nvPr>
            <p:extLst>
              <p:ext uri="{D42A27DB-BD31-4B8C-83A1-F6EECF244321}">
                <p14:modId xmlns:p14="http://schemas.microsoft.com/office/powerpoint/2010/main" xmlns="" val="3317588128"/>
              </p:ext>
            </p:extLst>
          </p:nvPr>
        </p:nvGraphicFramePr>
        <p:xfrm>
          <a:off x="6096000" y="1430456"/>
          <a:ext cx="5011553" cy="4633453"/>
        </p:xfrm>
        <a:graphic>
          <a:graphicData uri="http://schemas.openxmlformats.org/drawingml/2006/table">
            <a:tbl>
              <a:tblPr>
                <a:tableStyleId>{5C22544A-7EE6-4342-B048-85BDC9FD1C3A}</a:tableStyleId>
              </a:tblPr>
              <a:tblGrid>
                <a:gridCol w="2386457">
                  <a:extLst>
                    <a:ext uri="{9D8B030D-6E8A-4147-A177-3AD203B41FA5}">
                      <a16:colId xmlns:a16="http://schemas.microsoft.com/office/drawing/2014/main" xmlns="" val="2365847660"/>
                    </a:ext>
                  </a:extLst>
                </a:gridCol>
                <a:gridCol w="875032">
                  <a:extLst>
                    <a:ext uri="{9D8B030D-6E8A-4147-A177-3AD203B41FA5}">
                      <a16:colId xmlns:a16="http://schemas.microsoft.com/office/drawing/2014/main" xmlns="" val="1831308826"/>
                    </a:ext>
                  </a:extLst>
                </a:gridCol>
                <a:gridCol w="875032">
                  <a:extLst>
                    <a:ext uri="{9D8B030D-6E8A-4147-A177-3AD203B41FA5}">
                      <a16:colId xmlns:a16="http://schemas.microsoft.com/office/drawing/2014/main" xmlns="" val="1875472593"/>
                    </a:ext>
                  </a:extLst>
                </a:gridCol>
                <a:gridCol w="875032">
                  <a:extLst>
                    <a:ext uri="{9D8B030D-6E8A-4147-A177-3AD203B41FA5}">
                      <a16:colId xmlns:a16="http://schemas.microsoft.com/office/drawing/2014/main" xmlns="" val="208189843"/>
                    </a:ext>
                  </a:extLst>
                </a:gridCol>
              </a:tblGrid>
              <a:tr h="230419">
                <a:tc>
                  <a:txBody>
                    <a:bodyPr/>
                    <a:lstStyle/>
                    <a:p>
                      <a:pPr algn="ctr" fontAlgn="b"/>
                      <a:r>
                        <a:rPr lang="en-US" sz="1200" u="none" strike="noStrike" dirty="0">
                          <a:effectLst/>
                        </a:rPr>
                        <a:t> </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b="1" u="none" strike="noStrike" dirty="0">
                          <a:effectLst/>
                        </a:rPr>
                        <a:t>2021-22</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b="1" u="none" strike="noStrike" dirty="0">
                          <a:effectLst/>
                        </a:rPr>
                        <a:t>2022-23</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b="1" u="none" strike="noStrike" dirty="0">
                          <a:effectLst/>
                        </a:rPr>
                        <a:t>2023-24</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3256873257"/>
                  </a:ext>
                </a:extLst>
              </a:tr>
              <a:tr h="221885">
                <a:tc>
                  <a:txBody>
                    <a:bodyPr/>
                    <a:lstStyle/>
                    <a:p>
                      <a:pPr algn="l" fontAlgn="b"/>
                      <a:r>
                        <a:rPr lang="en-US" sz="1200" b="1" u="none" strike="noStrike" dirty="0">
                          <a:effectLst/>
                        </a:rPr>
                        <a:t>Current</a:t>
                      </a:r>
                      <a:r>
                        <a:rPr lang="en-US" sz="1200" u="none" strike="noStrike" dirty="0">
                          <a:effectLst/>
                        </a:rPr>
                        <a:t> </a:t>
                      </a:r>
                      <a:r>
                        <a:rPr lang="en-US" sz="1200" b="1" u="none" strike="noStrike" dirty="0">
                          <a:effectLst/>
                        </a:rPr>
                        <a:t>Assets</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a:effectLst/>
                        </a:rPr>
                        <a:t>$</a:t>
                      </a:r>
                      <a:endParaRPr lang="en-US" sz="1200" b="1" i="0" u="none" strike="noStrike">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a:effectLst/>
                        </a:rPr>
                        <a:t>$</a:t>
                      </a:r>
                      <a:endParaRPr lang="en-US" sz="1200" b="1" i="0" u="none" strike="noStrike">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dirty="0">
                          <a:effectLst/>
                        </a:rPr>
                        <a:t>$</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876310951"/>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997067536"/>
                  </a:ext>
                </a:extLst>
              </a:tr>
              <a:tr h="206684">
                <a:tc>
                  <a:txBody>
                    <a:bodyPr/>
                    <a:lstStyle/>
                    <a:p>
                      <a:pPr algn="l" fontAlgn="t"/>
                      <a:r>
                        <a:rPr lang="en-US" sz="1200" u="none" strike="noStrike" dirty="0">
                          <a:effectLst/>
                        </a:rPr>
                        <a:t>Cheque Account</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228,561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263,936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302,262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844473084"/>
                  </a:ext>
                </a:extLst>
              </a:tr>
              <a:tr h="206684">
                <a:tc>
                  <a:txBody>
                    <a:bodyPr/>
                    <a:lstStyle/>
                    <a:p>
                      <a:pPr algn="l" fontAlgn="t"/>
                      <a:r>
                        <a:rPr lang="en-US" sz="1200" u="none" strike="noStrike" dirty="0">
                          <a:effectLst/>
                        </a:rPr>
                        <a:t>Donation Account</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21,126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27,321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22,116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791742363"/>
                  </a:ext>
                </a:extLst>
              </a:tr>
              <a:tr h="206684">
                <a:tc>
                  <a:txBody>
                    <a:bodyPr/>
                    <a:lstStyle/>
                    <a:p>
                      <a:pPr algn="l" fontAlgn="t"/>
                      <a:r>
                        <a:rPr lang="en-US" sz="1200" u="none" strike="noStrike" dirty="0">
                          <a:effectLst/>
                        </a:rPr>
                        <a:t>Term Deposit</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51,383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52,590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53,963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2711265103"/>
                  </a:ext>
                </a:extLst>
              </a:tr>
              <a:tr h="206684">
                <a:tc>
                  <a:txBody>
                    <a:bodyPr/>
                    <a:lstStyle/>
                    <a:p>
                      <a:pPr algn="l" fontAlgn="t"/>
                      <a:r>
                        <a:rPr lang="en-US" sz="1200" u="none" strike="noStrike">
                          <a:effectLst/>
                        </a:rPr>
                        <a:t>GST Receivables</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4,220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1,929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6,203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4173219467"/>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3952349702"/>
                  </a:ext>
                </a:extLst>
              </a:tr>
              <a:tr h="206684">
                <a:tc>
                  <a:txBody>
                    <a:bodyPr/>
                    <a:lstStyle/>
                    <a:p>
                      <a:pPr algn="l" fontAlgn="t"/>
                      <a:r>
                        <a:rPr lang="en-US" sz="1200" u="none" strike="noStrike" dirty="0">
                          <a:effectLst/>
                        </a:rPr>
                        <a:t>Current Assets</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305,290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345,776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384,544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4183697199"/>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310548511"/>
                  </a:ext>
                </a:extLst>
              </a:tr>
              <a:tr h="206684">
                <a:tc>
                  <a:txBody>
                    <a:bodyPr/>
                    <a:lstStyle/>
                    <a:p>
                      <a:pPr algn="l" fontAlgn="t"/>
                      <a:r>
                        <a:rPr lang="en-US" sz="1200" u="none" strike="noStrike" dirty="0">
                          <a:effectLst/>
                        </a:rPr>
                        <a:t>Total Assets</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305,290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345,776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384,544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4202468709"/>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3660615417"/>
                  </a:ext>
                </a:extLst>
              </a:tr>
              <a:tr h="206684">
                <a:tc>
                  <a:txBody>
                    <a:bodyPr/>
                    <a:lstStyle/>
                    <a:p>
                      <a:pPr algn="l" fontAlgn="t"/>
                      <a:r>
                        <a:rPr lang="en-US" sz="1200" u="none" strike="noStrike">
                          <a:effectLst/>
                        </a:rPr>
                        <a:t>Total Labilities</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10424679"/>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242528798"/>
                  </a:ext>
                </a:extLst>
              </a:tr>
              <a:tr h="206684">
                <a:tc>
                  <a:txBody>
                    <a:bodyPr/>
                    <a:lstStyle/>
                    <a:p>
                      <a:pPr algn="l" fontAlgn="t"/>
                      <a:r>
                        <a:rPr lang="en-US" sz="1200" b="1" u="none" strike="noStrike">
                          <a:effectLst/>
                        </a:rPr>
                        <a:t>Net Assets</a:t>
                      </a:r>
                      <a:endParaRPr lang="en-US" sz="1200" b="1"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b="1" u="none" strike="noStrike">
                          <a:effectLst/>
                        </a:rPr>
                        <a:t>  305,290 </a:t>
                      </a:r>
                      <a:endParaRPr lang="en-US" sz="1200" b="1"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b="1" u="none" strike="noStrike" dirty="0">
                          <a:effectLst/>
                        </a:rPr>
                        <a:t>  345,776 </a:t>
                      </a:r>
                      <a:endParaRPr lang="en-US" sz="1200" b="1"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b="1" u="none" strike="noStrike" dirty="0">
                          <a:effectLst/>
                        </a:rPr>
                        <a:t>  384,544 </a:t>
                      </a:r>
                      <a:endParaRPr lang="en-US" sz="1200" b="1"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848991641"/>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3519625780"/>
                  </a:ext>
                </a:extLst>
              </a:tr>
              <a:tr h="206684">
                <a:tc>
                  <a:txBody>
                    <a:bodyPr/>
                    <a:lstStyle/>
                    <a:p>
                      <a:pPr algn="l" fontAlgn="t"/>
                      <a:r>
                        <a:rPr lang="en-US" sz="1200" b="1" u="none" strike="noStrike" dirty="0">
                          <a:effectLst/>
                        </a:rPr>
                        <a:t>Accumulated</a:t>
                      </a:r>
                      <a:r>
                        <a:rPr lang="en-US" sz="1200" u="none" strike="noStrike" dirty="0">
                          <a:effectLst/>
                        </a:rPr>
                        <a:t>  </a:t>
                      </a:r>
                      <a:r>
                        <a:rPr lang="en-US" sz="1200" b="1" u="none" strike="noStrike" dirty="0">
                          <a:effectLst/>
                        </a:rPr>
                        <a:t>funds</a:t>
                      </a:r>
                      <a:endParaRPr lang="en-US" sz="1200" b="1"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57920063"/>
                  </a:ext>
                </a:extLst>
              </a:tr>
              <a:tr h="206684">
                <a:tc>
                  <a:txBody>
                    <a:bodyPr/>
                    <a:lstStyle/>
                    <a:p>
                      <a:pPr algn="l"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4096649871"/>
                  </a:ext>
                </a:extLst>
              </a:tr>
              <a:tr h="213351">
                <a:tc>
                  <a:txBody>
                    <a:bodyPr/>
                    <a:lstStyle/>
                    <a:p>
                      <a:pPr algn="l" fontAlgn="b"/>
                      <a:r>
                        <a:rPr lang="en-US" sz="1200" u="none" strike="noStrike" dirty="0">
                          <a:effectLst/>
                        </a:rPr>
                        <a:t>Retained Earnings </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a:effectLst/>
                        </a:rPr>
                        <a:t>  200,663 </a:t>
                      </a:r>
                      <a:endParaRPr lang="en-US" sz="1200" b="0" i="0" u="none" strike="noStrike">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dirty="0">
                          <a:effectLst/>
                        </a:rPr>
                        <a:t>  305,291 </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t"/>
                      <a:r>
                        <a:rPr lang="en-US" sz="1200" u="none" strike="noStrike">
                          <a:effectLst/>
                        </a:rPr>
                        <a:t>  345,776 </a:t>
                      </a:r>
                      <a:endParaRPr lang="en-US" sz="1200" b="0" i="0" u="none" strike="noStrike">
                        <a:solidFill>
                          <a:srgbClr val="000000"/>
                        </a:solidFill>
                        <a:effectLst/>
                        <a:latin typeface="Arial Narrow" panose="020B0606020202030204" pitchFamily="34" charset="0"/>
                      </a:endParaRPr>
                    </a:p>
                  </a:txBody>
                  <a:tcPr marL="6350" marR="6350" marT="6350" marB="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896952186"/>
                  </a:ext>
                </a:extLst>
              </a:tr>
              <a:tr h="206684">
                <a:tc>
                  <a:txBody>
                    <a:bodyPr/>
                    <a:lstStyle/>
                    <a:p>
                      <a:pPr algn="l" fontAlgn="b"/>
                      <a:r>
                        <a:rPr lang="en-US" sz="1200" u="none" strike="noStrike" dirty="0">
                          <a:effectLst/>
                        </a:rPr>
                        <a:t>Financial Year surplus(loss)</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dirty="0">
                          <a:effectLst/>
                        </a:rPr>
                        <a:t>104627</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dirty="0">
                          <a:effectLst/>
                        </a:rPr>
                        <a:t>    40,485 </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dirty="0">
                          <a:effectLst/>
                        </a:rPr>
                        <a:t>    38,768 </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2216329228"/>
                  </a:ext>
                </a:extLst>
              </a:tr>
              <a:tr h="206684">
                <a:tc>
                  <a:txBody>
                    <a:bodyPr/>
                    <a:lstStyle/>
                    <a:p>
                      <a:pPr algn="l" fontAlgn="b"/>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a:effectLst/>
                        </a:rPr>
                        <a:t> </a:t>
                      </a:r>
                      <a:endParaRPr lang="en-US" sz="1200" b="0" i="0" u="none" strike="noStrike">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u="none" strike="noStrike" dirty="0">
                          <a:effectLst/>
                        </a:rPr>
                        <a:t> </a:t>
                      </a:r>
                      <a:endParaRPr lang="en-US" sz="1200" b="0"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904794829"/>
                  </a:ext>
                </a:extLst>
              </a:tr>
              <a:tr h="247486">
                <a:tc>
                  <a:txBody>
                    <a:bodyPr/>
                    <a:lstStyle/>
                    <a:p>
                      <a:pPr algn="l" fontAlgn="b"/>
                      <a:r>
                        <a:rPr lang="en-US" sz="1200" b="1" u="none" strike="noStrike" dirty="0">
                          <a:effectLst/>
                        </a:rPr>
                        <a:t>Total</a:t>
                      </a:r>
                      <a:r>
                        <a:rPr lang="en-US" sz="1200" u="none" strike="noStrike" dirty="0">
                          <a:effectLst/>
                        </a:rPr>
                        <a:t> </a:t>
                      </a:r>
                      <a:r>
                        <a:rPr lang="en-US" sz="1200" b="1" u="none" strike="noStrike" dirty="0">
                          <a:effectLst/>
                        </a:rPr>
                        <a:t>Accumulated</a:t>
                      </a:r>
                      <a:r>
                        <a:rPr lang="en-US" sz="1200" u="none" strike="noStrike" dirty="0">
                          <a:effectLst/>
                        </a:rPr>
                        <a:t> </a:t>
                      </a:r>
                      <a:r>
                        <a:rPr lang="en-US" sz="1200" b="1" u="none" strike="noStrike" dirty="0">
                          <a:effectLst/>
                        </a:rPr>
                        <a:t>funds</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b="1" u="none" strike="noStrike" dirty="0">
                          <a:effectLst/>
                        </a:rPr>
                        <a:t>  305,290 </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b="1" u="none" strike="noStrike" dirty="0">
                          <a:effectLst/>
                        </a:rPr>
                        <a:t>  345,776 </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tc>
                  <a:txBody>
                    <a:bodyPr/>
                    <a:lstStyle/>
                    <a:p>
                      <a:pPr algn="ctr" fontAlgn="b"/>
                      <a:r>
                        <a:rPr lang="en-US" sz="1200" b="1" u="none" strike="noStrike" dirty="0">
                          <a:effectLst/>
                        </a:rPr>
                        <a:t>  384,544 </a:t>
                      </a:r>
                      <a:endParaRPr lang="en-US" sz="1200" b="1" i="0" u="none" strike="noStrike" dirty="0">
                        <a:solidFill>
                          <a:srgbClr val="000000"/>
                        </a:solidFill>
                        <a:effectLst/>
                        <a:latin typeface="Arial Narrow" panose="020B0606020202030204" pitchFamily="34" charset="0"/>
                      </a:endParaRPr>
                    </a:p>
                  </a:txBody>
                  <a:tcPr marL="6350" marR="6350" marT="6350" marB="0" anchor="b">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tcPr>
                </a:tc>
                <a:extLst>
                  <a:ext uri="{0D108BD9-81ED-4DB2-BD59-A6C34878D82A}">
                    <a16:rowId xmlns:a16="http://schemas.microsoft.com/office/drawing/2014/main" xmlns="" val="1217650081"/>
                  </a:ext>
                </a:extLst>
              </a:tr>
            </a:tbl>
          </a:graphicData>
        </a:graphic>
      </p:graphicFrame>
      <p:sp>
        <p:nvSpPr>
          <p:cNvPr id="8" name="TextBox 7">
            <a:extLst>
              <a:ext uri="{FF2B5EF4-FFF2-40B4-BE49-F238E27FC236}">
                <a16:creationId xmlns:a16="http://schemas.microsoft.com/office/drawing/2014/main" xmlns="" id="{004847DB-01E8-5BEA-7B72-263ACE4FC5E0}"/>
              </a:ext>
            </a:extLst>
          </p:cNvPr>
          <p:cNvSpPr txBox="1"/>
          <p:nvPr/>
        </p:nvSpPr>
        <p:spPr>
          <a:xfrm>
            <a:off x="567891" y="5043637"/>
            <a:ext cx="5011553" cy="923330"/>
          </a:xfrm>
          <a:prstGeom prst="rect">
            <a:avLst/>
          </a:prstGeom>
          <a:noFill/>
        </p:spPr>
        <p:txBody>
          <a:bodyPr wrap="square" rtlCol="0">
            <a:spAutoFit/>
          </a:bodyPr>
          <a:lstStyle/>
          <a:p>
            <a:r>
              <a:rPr lang="en-US" dirty="0"/>
              <a:t>Key Take away</a:t>
            </a:r>
          </a:p>
          <a:p>
            <a:pPr marL="285750" indent="-285750">
              <a:buFont typeface="Arial" panose="020B0604020202020204" pitchFamily="34" charset="0"/>
              <a:buChar char="•"/>
            </a:pPr>
            <a:r>
              <a:rPr lang="en-US" dirty="0"/>
              <a:t>No Liabilities</a:t>
            </a:r>
          </a:p>
          <a:p>
            <a:pPr marL="285750" indent="-285750">
              <a:buFont typeface="Arial" panose="020B0604020202020204" pitchFamily="34" charset="0"/>
              <a:buChar char="•"/>
            </a:pPr>
            <a:r>
              <a:rPr lang="en-US" dirty="0"/>
              <a:t>Year on Year growth &gt;10%</a:t>
            </a:r>
          </a:p>
        </p:txBody>
      </p:sp>
    </p:spTree>
    <p:extLst>
      <p:ext uri="{BB962C8B-B14F-4D97-AF65-F5344CB8AC3E}">
        <p14:creationId xmlns:p14="http://schemas.microsoft.com/office/powerpoint/2010/main" xmlns="" val="64169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70" name="Rectangle 69">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72" name="Rectangle 71">
            <a:extLst>
              <a:ext uri="{FF2B5EF4-FFF2-40B4-BE49-F238E27FC236}">
                <a16:creationId xmlns:a16="http://schemas.microsoft.com/office/drawing/2014/main" xmlns="" id="{326E4BE8-974E-4111-BA00-3C445D066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74" name="Rectangle 73">
            <a:extLst>
              <a:ext uri="{FF2B5EF4-FFF2-40B4-BE49-F238E27FC236}">
                <a16:creationId xmlns:a16="http://schemas.microsoft.com/office/drawing/2014/main" xmlns="" id="{D04CF648-5CB3-49E4-BE34-8A0598901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76" name="Rectangle 75">
            <a:extLst>
              <a:ext uri="{FF2B5EF4-FFF2-40B4-BE49-F238E27FC236}">
                <a16:creationId xmlns:a16="http://schemas.microsoft.com/office/drawing/2014/main" xmlns="" id="{669E559C-09DA-4586-86C9-F3C05D9A0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F0359325-494F-446D-1590-862EC4A33CD5}"/>
              </a:ext>
            </a:extLst>
          </p:cNvPr>
          <p:cNvSpPr>
            <a:spLocks noGrp="1"/>
          </p:cNvSpPr>
          <p:nvPr>
            <p:ph type="title"/>
          </p:nvPr>
        </p:nvSpPr>
        <p:spPr>
          <a:xfrm>
            <a:off x="3429000" y="631372"/>
            <a:ext cx="5103298" cy="3429000"/>
          </a:xfrm>
        </p:spPr>
        <p:txBody>
          <a:bodyPr vert="horz" lIns="91440" tIns="45720" rIns="91440" bIns="45720" rtlCol="0" anchor="b">
            <a:normAutofit/>
          </a:bodyPr>
          <a:lstStyle/>
          <a:p>
            <a:pPr algn="ctr"/>
            <a:r>
              <a:rPr lang="en-US" sz="3400" dirty="0"/>
              <a:t>EXECUTIVE DIRECTOR ‘S REPORT</a:t>
            </a:r>
            <a:br>
              <a:rPr lang="en-US" sz="3400" dirty="0"/>
            </a:br>
            <a:r>
              <a:rPr lang="en-US" sz="3400" dirty="0"/>
              <a:t>PROFESSOR MANJULA </a:t>
            </a:r>
            <a:br>
              <a:rPr lang="en-US" sz="3400" dirty="0"/>
            </a:br>
            <a:r>
              <a:rPr lang="en-US" sz="3400" dirty="0"/>
              <a:t>DATTA O’CONNOR </a:t>
            </a:r>
          </a:p>
        </p:txBody>
      </p:sp>
      <p:sp>
        <p:nvSpPr>
          <p:cNvPr id="78" name="Rectangle 77">
            <a:extLst>
              <a:ext uri="{FF2B5EF4-FFF2-40B4-BE49-F238E27FC236}">
                <a16:creationId xmlns:a16="http://schemas.microsoft.com/office/drawing/2014/main" xmlns="" id="{8ED0EEA0-F821-4F0C-B78E-25855FBB4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0"/>
            <a:ext cx="3433756"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xmlns="" id="{14548BC0-162E-4107-81DF-7389BF82F6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0" y="0"/>
            <a:ext cx="3429000" cy="3429000"/>
          </a:xfrm>
          <a:prstGeom prst="rect">
            <a:avLst/>
          </a:prstGeom>
        </p:spPr>
      </p:pic>
      <p:sp>
        <p:nvSpPr>
          <p:cNvPr id="82" name="Rectangle 81">
            <a:extLst>
              <a:ext uri="{FF2B5EF4-FFF2-40B4-BE49-F238E27FC236}">
                <a16:creationId xmlns:a16="http://schemas.microsoft.com/office/drawing/2014/main" xmlns="" id="{432C5BC4-015B-41F9-B453-DBEC7124E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82F5594-17D7-A44D-FA69-D257FC781011}"/>
              </a:ext>
            </a:extLst>
          </p:cNvPr>
          <p:cNvPicPr>
            <a:picLocks noChangeAspect="1"/>
          </p:cNvPicPr>
          <p:nvPr/>
        </p:nvPicPr>
        <p:blipFill>
          <a:blip r:embed="rId4" cstate="print"/>
          <a:stretch>
            <a:fillRect/>
          </a:stretch>
        </p:blipFill>
        <p:spPr>
          <a:xfrm>
            <a:off x="9267228" y="100358"/>
            <a:ext cx="2691022" cy="2784356"/>
          </a:xfrm>
          <a:prstGeom prst="rect">
            <a:avLst/>
          </a:prstGeom>
        </p:spPr>
      </p:pic>
      <p:sp>
        <p:nvSpPr>
          <p:cNvPr id="84" name="Rectangle 83">
            <a:extLst>
              <a:ext uri="{FF2B5EF4-FFF2-40B4-BE49-F238E27FC236}">
                <a16:creationId xmlns:a16="http://schemas.microsoft.com/office/drawing/2014/main" xmlns="" id="{9D6650AA-9995-401C-A354-276AB7A38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3427200"/>
            <a:ext cx="3435556"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10;&#10;Description automatically generated">
            <a:extLst>
              <a:ext uri="{FF2B5EF4-FFF2-40B4-BE49-F238E27FC236}">
                <a16:creationId xmlns:a16="http://schemas.microsoft.com/office/drawing/2014/main" xmlns="" id="{617C46D6-4362-85EE-1501-A90468A58FB4}"/>
              </a:ext>
            </a:extLst>
          </p:cNvPr>
          <p:cNvPicPr>
            <a:picLocks noGrp="1" noChangeAspect="1"/>
          </p:cNvPicPr>
          <p:nvPr>
            <p:ph idx="1"/>
          </p:nvPr>
        </p:nvPicPr>
        <p:blipFill>
          <a:blip r:embed="rId5" cstate="print"/>
          <a:stretch>
            <a:fillRect/>
          </a:stretch>
        </p:blipFill>
        <p:spPr>
          <a:xfrm>
            <a:off x="110945" y="524901"/>
            <a:ext cx="3313301" cy="1750214"/>
          </a:xfrm>
          <a:prstGeom prst="rect">
            <a:avLst/>
          </a:prstGeom>
        </p:spPr>
      </p:pic>
      <p:sp>
        <p:nvSpPr>
          <p:cNvPr id="86" name="Rectangle 85">
            <a:extLst>
              <a:ext uri="{FF2B5EF4-FFF2-40B4-BE49-F238E27FC236}">
                <a16:creationId xmlns:a16="http://schemas.microsoft.com/office/drawing/2014/main" xmlns="" id="{0D0A4853-EC6F-4CC5-A9EC-F91612C632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a:extLst>
              <a:ext uri="{FF2B5EF4-FFF2-40B4-BE49-F238E27FC236}">
                <a16:creationId xmlns:a16="http://schemas.microsoft.com/office/drawing/2014/main" xmlns="" id="{DF2AA3CE-B974-48CA-96E0-5573A78E365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xmlns="" val="411075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F08A82-2884-0C22-1935-A9ED5B908D7C}"/>
              </a:ext>
            </a:extLst>
          </p:cNvPr>
          <p:cNvSpPr>
            <a:spLocks noGrp="1"/>
          </p:cNvSpPr>
          <p:nvPr>
            <p:ph type="title"/>
          </p:nvPr>
        </p:nvSpPr>
        <p:spPr/>
        <p:txBody>
          <a:bodyPr>
            <a:normAutofit fontScale="90000"/>
          </a:bodyPr>
          <a:lstStyle/>
          <a:p>
            <a:r>
              <a:rPr lang="en-US" dirty="0" err="1"/>
              <a:t>Achrh</a:t>
            </a:r>
            <a:r>
              <a:rPr lang="en-US" dirty="0"/>
              <a:t> chairs the National dowry abuse working group</a:t>
            </a:r>
            <a:endParaRPr lang="en-AU" dirty="0"/>
          </a:p>
        </p:txBody>
      </p:sp>
      <p:sp>
        <p:nvSpPr>
          <p:cNvPr id="3" name="Content Placeholder 2">
            <a:extLst>
              <a:ext uri="{FF2B5EF4-FFF2-40B4-BE49-F238E27FC236}">
                <a16:creationId xmlns:a16="http://schemas.microsoft.com/office/drawing/2014/main" xmlns="" id="{C57A962C-80AA-DD70-EEDF-1A8ADABAB1E4}"/>
              </a:ext>
            </a:extLst>
          </p:cNvPr>
          <p:cNvSpPr>
            <a:spLocks noGrp="1"/>
          </p:cNvSpPr>
          <p:nvPr>
            <p:ph idx="1"/>
          </p:nvPr>
        </p:nvSpPr>
        <p:spPr>
          <a:xfrm>
            <a:off x="494214" y="1847397"/>
            <a:ext cx="10637518" cy="4351338"/>
          </a:xfrm>
        </p:spPr>
        <p:txBody>
          <a:bodyPr>
            <a:normAutofit fontScale="92500" lnSpcReduction="20000"/>
          </a:bodyPr>
          <a:lstStyle/>
          <a:p>
            <a:r>
              <a:rPr lang="en-US" dirty="0"/>
              <a:t>.</a:t>
            </a:r>
            <a:r>
              <a:rPr lang="en-US" sz="4000" dirty="0"/>
              <a:t>Membership- </a:t>
            </a:r>
            <a:r>
              <a:rPr lang="en-US" sz="2800" dirty="0"/>
              <a:t>Good Shepperd , Intouch Multicultural </a:t>
            </a:r>
            <a:r>
              <a:rPr lang="en-US" sz="2800" dirty="0" err="1"/>
              <a:t>centre</a:t>
            </a:r>
            <a:r>
              <a:rPr lang="en-US" sz="2800" dirty="0"/>
              <a:t>,  Harmony Alliance and UNSW </a:t>
            </a:r>
          </a:p>
          <a:p>
            <a:r>
              <a:rPr lang="en-US" sz="3600" dirty="0"/>
              <a:t>The group TOR include- highlight  the nature and impact of dowry abuse , prevention of dowry abuse, encourage research in dowry abuse , highlight Gaps in national and state-based data collection  </a:t>
            </a:r>
          </a:p>
          <a:p>
            <a:r>
              <a:rPr lang="en-US" sz="3600" dirty="0"/>
              <a:t>advocating  for legislative changes to include dowry abuse at Federal level and States. </a:t>
            </a:r>
          </a:p>
          <a:p>
            <a:r>
              <a:rPr lang="en-US" sz="3600" dirty="0"/>
              <a:t>Regular meetings are held with relevant Govt authorities and Attorneys General . </a:t>
            </a:r>
            <a:endParaRPr lang="en-AU" sz="1800" dirty="0"/>
          </a:p>
        </p:txBody>
      </p:sp>
    </p:spTree>
    <p:extLst>
      <p:ext uri="{BB962C8B-B14F-4D97-AF65-F5344CB8AC3E}">
        <p14:creationId xmlns:p14="http://schemas.microsoft.com/office/powerpoint/2010/main" xmlns="" val="2079070042"/>
      </p:ext>
    </p:extLst>
  </p:cSld>
  <p:clrMapOvr>
    <a:masterClrMapping/>
  </p:clrMapOvr>
</p:sld>
</file>

<file path=ppt/theme/theme1.xml><?xml version="1.0" encoding="utf-8"?>
<a:theme xmlns:a="http://schemas.openxmlformats.org/drawingml/2006/main" name="Celebration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elebrationVTI" id="{BAD6E4D6-FB5F-472A-BAD2-154760D77BE0}" vid="{59D360FE-6438-46F1-A5A6-11415132A23A}"/>
    </a:ext>
  </a:extLst>
</a:theme>
</file>

<file path=docProps/app.xml><?xml version="1.0" encoding="utf-8"?>
<Properties xmlns="http://schemas.openxmlformats.org/officeDocument/2006/extended-properties" xmlns:vt="http://schemas.openxmlformats.org/officeDocument/2006/docPropsVTypes">
  <TotalTime>10785</TotalTime>
  <Words>2150</Words>
  <Application>Microsoft Office PowerPoint</Application>
  <PresentationFormat>Custom</PresentationFormat>
  <Paragraphs>316</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CelebrationVTI</vt:lpstr>
      <vt:lpstr>AGM  ANNUAL REPORT 2024</vt:lpstr>
      <vt:lpstr>CHAIRMAN’S  REPORT  PROFESSOR IAN HOWIE </vt:lpstr>
      <vt:lpstr>Slide 3</vt:lpstr>
      <vt:lpstr>Audited Income and Expense Statement For the year ended 30 June 2022 </vt:lpstr>
      <vt:lpstr>        Thanks to book keeper Ms Nyein Nyein for preparing the financials for the Year 2023-24 </vt:lpstr>
      <vt:lpstr>Financial Performance</vt:lpstr>
      <vt:lpstr>Balance Sheet</vt:lpstr>
      <vt:lpstr>EXECUTIVE DIRECTOR ‘S REPORT PROFESSOR MANJULA  DATTA O’CONNOR </vt:lpstr>
      <vt:lpstr>Achrh chairs the National dowry abuse working group</vt:lpstr>
      <vt:lpstr>ACHRH influence on dowry abuse policy </vt:lpstr>
      <vt:lpstr>ACHRH –Advisory and collaboration   </vt:lpstr>
      <vt:lpstr>Introduction of economic or financial abuse (including dowry abuse) as family violence </vt:lpstr>
      <vt:lpstr>Sch 1 – Property Reforms </vt:lpstr>
      <vt:lpstr>Slide 14</vt:lpstr>
      <vt:lpstr>Slide 15</vt:lpstr>
      <vt:lpstr>Advocacy and Results </vt:lpstr>
      <vt:lpstr>What is missing-Gaps  </vt:lpstr>
      <vt:lpstr>Community Educational Projects 2024</vt:lpstr>
      <vt:lpstr>MRR with Professionals  Lady Doctors group Egyptian Trainee Priests </vt:lpstr>
      <vt:lpstr>Slide 20</vt:lpstr>
      <vt:lpstr>Evaluation </vt:lpstr>
      <vt:lpstr>Denying gender inequality is a problem </vt:lpstr>
      <vt:lpstr>Feedback </vt:lpstr>
      <vt:lpstr>FLAGSHIP PROJECT 2022</vt:lpstr>
      <vt:lpstr>SNEH Theatre Project </vt:lpstr>
      <vt:lpstr>About the grant program</vt:lpstr>
      <vt:lpstr>Why Community Participatory Theatre?</vt:lpstr>
      <vt:lpstr>WHY COMMUNITY PARTCIPATORY THEATRE ? </vt:lpstr>
      <vt:lpstr>CP Theatre gives the audience a part in the dramatic action</vt:lpstr>
      <vt:lpstr>Creating the foundation of Sneh Theatre  </vt:lpstr>
      <vt:lpstr>Development and rehearsals </vt:lpstr>
      <vt:lpstr>Slide 32</vt:lpstr>
      <vt:lpstr>Three skits were selected for development</vt:lpstr>
      <vt:lpstr>Development and rehearsals </vt:lpstr>
      <vt:lpstr>3 Community performances   2022 </vt:lpstr>
      <vt:lpstr>Community performances - 2023 </vt:lpstr>
      <vt:lpstr>Evaluation - SNEH – by the numbers</vt:lpstr>
      <vt:lpstr>EVALUATION  Contributing to knowledge and understanding through project evaluation  </vt:lpstr>
      <vt:lpstr>What did the audience members say? </vt:lpstr>
      <vt:lpstr> Messages audience members took from the performance  </vt:lpstr>
      <vt:lpstr>From the first workshop… </vt:lpstr>
      <vt:lpstr>To the final standing ovation</vt:lpstr>
      <vt:lpstr>The project brought the community together</vt:lpstr>
      <vt:lpstr>Created an amazing group of actors</vt:lpstr>
      <vt:lpstr>Held together by an amazing Project Team</vt:lpstr>
      <vt:lpstr>THANK YOU  FOR LISTENING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  ANNUAL REPORT 2022</dc:title>
  <dc:creator>manjula oconnor</dc:creator>
  <cp:lastModifiedBy>Gauri</cp:lastModifiedBy>
  <cp:revision>24</cp:revision>
  <dcterms:created xsi:type="dcterms:W3CDTF">2022-12-05T03:42:29Z</dcterms:created>
  <dcterms:modified xsi:type="dcterms:W3CDTF">2025-09-22T01:36:51Z</dcterms:modified>
</cp:coreProperties>
</file>