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70" r:id="rId2"/>
    <p:sldId id="271" r:id="rId3"/>
    <p:sldId id="272" r:id="rId4"/>
    <p:sldId id="290" r:id="rId5"/>
    <p:sldId id="294" r:id="rId6"/>
    <p:sldId id="323" r:id="rId7"/>
    <p:sldId id="275" r:id="rId8"/>
    <p:sldId id="291" r:id="rId9"/>
    <p:sldId id="296" r:id="rId10"/>
    <p:sldId id="298" r:id="rId11"/>
    <p:sldId id="280" r:id="rId12"/>
    <p:sldId id="318" r:id="rId13"/>
    <p:sldId id="288" r:id="rId14"/>
    <p:sldId id="289" r:id="rId15"/>
    <p:sldId id="303" r:id="rId16"/>
    <p:sldId id="278" r:id="rId17"/>
    <p:sldId id="277" r:id="rId18"/>
    <p:sldId id="319" r:id="rId19"/>
    <p:sldId id="320" r:id="rId20"/>
    <p:sldId id="321" r:id="rId21"/>
    <p:sldId id="322" r:id="rId22"/>
    <p:sldId id="317"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198" autoAdjust="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FD320447-D6C7-43E1-AE88-1FB66CC9C55E}"/>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4AF4E0-FDDB-42B9-862C-7BBC501CDAC5}"/>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800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3CA422-E040-4DE1-9DA5-C8D37C116A7B}"/>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48C554-7C1B-4D8F-9B6B-04492656904B}"/>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8440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857DAE0-05C4-460B-B96D-BD183ED030C4}"/>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BFD820-FF26-4325-816F-310C30F80ACC}"/>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75879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48916-250B-4232-BD7D-571FDE79F5E7}"/>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0FA73F-2BE8-4370-AE90-58F4CE51FC5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04145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9C2FD4-BF96-470C-8247-20DFAE1CF870}"/>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5" name="Footer Placeholder 4">
            <a:extLst>
              <a:ext uri="{FF2B5EF4-FFF2-40B4-BE49-F238E27FC236}">
                <a16:creationId xmlns:a16="http://schemas.microsoft.com/office/drawing/2014/main" xmlns=""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442A4D-D9B2-4C82-95E4-B86F9F5F380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39892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19BD69-B509-4FCE-95A8-ED03FFC8CC3C}"/>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3C2246-303C-4A29-B6EA-E62CEDE6C2A1}"/>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89777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B0B7F8-282C-4210-AE7D-F35228BAC803}"/>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8" name="Footer Placeholder 7">
            <a:extLst>
              <a:ext uri="{FF2B5EF4-FFF2-40B4-BE49-F238E27FC236}">
                <a16:creationId xmlns:a16="http://schemas.microsoft.com/office/drawing/2014/main" xmlns=""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84E471-04DB-4DB5-8CC5-16B3FC88509D}"/>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36810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906C1C9-1F69-432A-858C-D828B56E1659}"/>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4" name="Footer Placeholder 3">
            <a:extLst>
              <a:ext uri="{FF2B5EF4-FFF2-40B4-BE49-F238E27FC236}">
                <a16:creationId xmlns:a16="http://schemas.microsoft.com/office/drawing/2014/main" xmlns=""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B3722F-8C88-4E54-8CD6-12D31A05F813}"/>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4576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E1B4EE-6DFC-45F3-9174-D913EB57CB9D}"/>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3" name="Footer Placeholder 2">
            <a:extLst>
              <a:ext uri="{FF2B5EF4-FFF2-40B4-BE49-F238E27FC236}">
                <a16:creationId xmlns:a16="http://schemas.microsoft.com/office/drawing/2014/main" xmlns=""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CC58EA9-3AC4-421E-B133-1FA7757DF8BA}"/>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145508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1A9037-0564-43A1-8156-1D9932E1F85F}"/>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D129BD-890D-412E-9805-D29F4A0D3622}"/>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54074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BB33ED-A015-4992-A004-33D41CFFADA1}"/>
              </a:ext>
            </a:extLst>
          </p:cNvPr>
          <p:cNvSpPr>
            <a:spLocks noGrp="1"/>
          </p:cNvSpPr>
          <p:nvPr>
            <p:ph type="dt" sz="half" idx="10"/>
          </p:nvPr>
        </p:nvSpPr>
        <p:spPr/>
        <p:txBody>
          <a:bodyPr/>
          <a:lstStyle/>
          <a:p>
            <a:fld id="{3657AA7F-BE72-4467-897E-7A302F46504F}" type="datetimeFigureOut">
              <a:rPr lang="en-US" smtClean="0"/>
              <a:pPr/>
              <a:t>9/22/2025</a:t>
            </a:fld>
            <a:endParaRPr lang="en-US"/>
          </a:p>
        </p:txBody>
      </p:sp>
      <p:sp>
        <p:nvSpPr>
          <p:cNvPr id="6" name="Footer Placeholder 5">
            <a:extLst>
              <a:ext uri="{FF2B5EF4-FFF2-40B4-BE49-F238E27FC236}">
                <a16:creationId xmlns:a16="http://schemas.microsoft.com/office/drawing/2014/main" xmlns=""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49625F-5352-4136-8AC4-F8899D00A1A9}"/>
              </a:ext>
            </a:extLst>
          </p:cNvPr>
          <p:cNvSpPr>
            <a:spLocks noGrp="1"/>
          </p:cNvSpPr>
          <p:nvPr>
            <p:ph type="sldNum" sz="quarter" idx="12"/>
          </p:nvPr>
        </p:nvSpPr>
        <p:spPr/>
        <p:txBody>
          <a:bodyPr/>
          <a:lstStyle/>
          <a:p>
            <a:fld id="{35747434-7036-48DB-A148-6B3D8EE75CDA}" type="slidenum">
              <a:rPr lang="en-US" smtClean="0"/>
              <a:pPr/>
              <a:t>‹#›</a:t>
            </a:fld>
            <a:endParaRPr lang="en-US"/>
          </a:p>
        </p:txBody>
      </p:sp>
    </p:spTree>
    <p:extLst>
      <p:ext uri="{BB962C8B-B14F-4D97-AF65-F5344CB8AC3E}">
        <p14:creationId xmlns:p14="http://schemas.microsoft.com/office/powerpoint/2010/main" xmlns="" val="241767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xmlns=""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xmlns=""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9/22/2025</a:t>
            </a:fld>
            <a:endParaRPr lang="en-US" dirty="0"/>
          </a:p>
        </p:txBody>
      </p:sp>
      <p:sp>
        <p:nvSpPr>
          <p:cNvPr id="5" name="Footer Placeholder 4">
            <a:extLst>
              <a:ext uri="{FF2B5EF4-FFF2-40B4-BE49-F238E27FC236}">
                <a16:creationId xmlns:a16="http://schemas.microsoft.com/office/drawing/2014/main" xmlns=""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xmlns=""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xmlns="" val="106956818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76" r:id="rId7"/>
    <p:sldLayoutId id="2147483677" r:id="rId8"/>
    <p:sldLayoutId id="2147483684" r:id="rId9"/>
    <p:sldLayoutId id="2147483675" r:id="rId10"/>
    <p:sldLayoutId id="2147483685"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06E85-B23D-948C-7B09-A09DA3B1A290}"/>
              </a:ext>
            </a:extLst>
          </p:cNvPr>
          <p:cNvSpPr>
            <a:spLocks noGrp="1"/>
          </p:cNvSpPr>
          <p:nvPr>
            <p:ph type="title"/>
          </p:nvPr>
        </p:nvSpPr>
        <p:spPr/>
        <p:txBody>
          <a:bodyPr>
            <a:normAutofit/>
          </a:bodyPr>
          <a:lstStyle/>
          <a:p>
            <a:r>
              <a:rPr lang="en-AU" sz="4400" dirty="0">
                <a:latin typeface="Arial" panose="020B0604020202020204" pitchFamily="34" charset="0"/>
                <a:cs typeface="Arial" panose="020B0604020202020204" pitchFamily="34" charset="0"/>
              </a:rPr>
              <a:t>Dowry Abuse prevention campaign </a:t>
            </a:r>
          </a:p>
        </p:txBody>
      </p:sp>
      <p:sp>
        <p:nvSpPr>
          <p:cNvPr id="3" name="Content Placeholder 2">
            <a:extLst>
              <a:ext uri="{FF2B5EF4-FFF2-40B4-BE49-F238E27FC236}">
                <a16:creationId xmlns:a16="http://schemas.microsoft.com/office/drawing/2014/main" xmlns="" id="{618BF731-CB71-26FF-7A13-BE637E4A9D9F}"/>
              </a:ext>
            </a:extLst>
          </p:cNvPr>
          <p:cNvSpPr>
            <a:spLocks noGrp="1"/>
          </p:cNvSpPr>
          <p:nvPr>
            <p:ph idx="1"/>
          </p:nvPr>
        </p:nvSpPr>
        <p:spPr>
          <a:xfrm>
            <a:off x="777242" y="1527716"/>
            <a:ext cx="10964992" cy="5252225"/>
          </a:xfrm>
        </p:spPr>
        <p:txBody>
          <a:bodyPr>
            <a:normAutofit/>
          </a:bodyPr>
          <a:lstStyle/>
          <a:p>
            <a:r>
              <a:rPr lang="en-AU" sz="2400" dirty="0">
                <a:latin typeface="Arial" panose="020B0604020202020204" pitchFamily="34" charset="0"/>
                <a:cs typeface="Arial" panose="020B0604020202020204" pitchFamily="34" charset="0"/>
              </a:rPr>
              <a:t>A grant over three years with Harmony Alliance started in 2020-2022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Project Aims: </a:t>
            </a:r>
          </a:p>
          <a:p>
            <a:r>
              <a:rPr lang="en-US" sz="2400" dirty="0">
                <a:latin typeface="Arial" panose="020B0604020202020204" pitchFamily="34" charset="0"/>
                <a:cs typeface="Arial" panose="020B0604020202020204" pitchFamily="34" charset="0"/>
              </a:rPr>
              <a:t>Engage and upskill migrant and refugee community leaders to raise awareness of dowry abuse in their communities, counter attitudes that condone violence and increase the ability of community members to address and prevent dowry abuse within their relationships, families, and communities. </a:t>
            </a:r>
          </a:p>
          <a:p>
            <a:r>
              <a:rPr lang="en-US" sz="2400" dirty="0">
                <a:latin typeface="Arial" panose="020B0604020202020204" pitchFamily="34" charset="0"/>
                <a:cs typeface="Arial" panose="020B0604020202020204" pitchFamily="34" charset="0"/>
              </a:rPr>
              <a:t>To achieve this, the project adopted an intersectional community-led, co-design approach, alongside a culturally tailored, trauma-informed and intersectional method. </a:t>
            </a:r>
          </a:p>
          <a:p>
            <a:r>
              <a:rPr lang="en-US" sz="2400" dirty="0">
                <a:latin typeface="Arial" panose="020B0604020202020204" pitchFamily="34" charset="0"/>
                <a:cs typeface="Arial" panose="020B0604020202020204" pitchFamily="34" charset="0"/>
              </a:rPr>
              <a:t>In being intersectional, the project acknowledged the diversity of experiences of people from migrant and refugee backgrounds with awareness of the intersecting impacts of gender for women</a:t>
            </a:r>
          </a:p>
          <a:p>
            <a:endParaRPr lang="en-AU" dirty="0"/>
          </a:p>
        </p:txBody>
      </p:sp>
    </p:spTree>
    <p:extLst>
      <p:ext uri="{BB962C8B-B14F-4D97-AF65-F5344CB8AC3E}">
        <p14:creationId xmlns:p14="http://schemas.microsoft.com/office/powerpoint/2010/main" xmlns="" val="397926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DCB99-6E28-2540-8AFB-6A81631F3A56}"/>
              </a:ext>
            </a:extLst>
          </p:cNvPr>
          <p:cNvSpPr>
            <a:spLocks noGrp="1"/>
          </p:cNvSpPr>
          <p:nvPr>
            <p:ph type="ctrTitle"/>
          </p:nvPr>
        </p:nvSpPr>
        <p:spPr>
          <a:xfrm>
            <a:off x="6472720" y="143017"/>
            <a:ext cx="5521131" cy="750836"/>
          </a:xfrm>
        </p:spPr>
        <p:txBody>
          <a:bodyPr vert="horz" lIns="91440" tIns="45720" rIns="91440" bIns="45720" rtlCol="0" anchor="ctr">
            <a:norm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Development and rehearsals </a:t>
            </a:r>
          </a:p>
        </p:txBody>
      </p:sp>
      <p:sp>
        <p:nvSpPr>
          <p:cNvPr id="13" name="Content Placeholder 12">
            <a:extLst>
              <a:ext uri="{FF2B5EF4-FFF2-40B4-BE49-F238E27FC236}">
                <a16:creationId xmlns:a16="http://schemas.microsoft.com/office/drawing/2014/main" xmlns="" id="{5CAE68F1-128B-0639-EB01-1BBED445C5CF}"/>
              </a:ext>
            </a:extLst>
          </p:cNvPr>
          <p:cNvSpPr>
            <a:spLocks noGrp="1"/>
          </p:cNvSpPr>
          <p:nvPr>
            <p:ph idx="1"/>
          </p:nvPr>
        </p:nvSpPr>
        <p:spPr>
          <a:xfrm>
            <a:off x="6373696" y="1243173"/>
            <a:ext cx="5702347" cy="5471811"/>
          </a:xfrm>
        </p:spPr>
        <p:txBody>
          <a:bodyPr vert="horz" lIns="91440" tIns="45720" rIns="91440" bIns="45720" rtlCol="0">
            <a:normAutofit fontScale="92500" lnSpcReduction="10000"/>
          </a:bodyPr>
          <a:lstStyle/>
          <a:p>
            <a:pPr marL="457200" defTabSz="914400" eaLnBrk="1" hangingPunct="1">
              <a:lnSpc>
                <a:spcPct val="150000"/>
              </a:lnSpc>
              <a:buClr>
                <a:schemeClr val="accent5"/>
              </a:buClr>
              <a:buFont typeface="Wingdings" pitchFamily="2" charset="2"/>
              <a:buChar char="v"/>
            </a:pPr>
            <a:r>
              <a:rPr lang="en-US" sz="20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16 volunteer members </a:t>
            </a: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of the Indian community, together with members of the project team explore themes related to FDV, gender norms, stereotypes and help-seeking</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Workshops and rehearsals were run over months, both face to face and online</a:t>
            </a:r>
          </a:p>
          <a:p>
            <a:pPr marL="457200" defTabSz="914400" eaLnBrk="1" hangingPunct="1">
              <a:lnSpc>
                <a:spcPct val="150000"/>
              </a:lnSpc>
              <a:buClr>
                <a:schemeClr val="accent5"/>
              </a:buClr>
              <a:buFont typeface="Wingdings" pitchFamily="2" charset="2"/>
              <a:buChar char="v"/>
            </a:pPr>
            <a:r>
              <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The workshops dived deep into the themes around early intervention and primary prevention</a:t>
            </a:r>
          </a:p>
          <a:p>
            <a:pPr marL="457200" defTabSz="914400" eaLnBrk="1" hangingPunct="1">
              <a:lnSpc>
                <a:spcPct val="150000"/>
              </a:lnSpc>
              <a:buClr>
                <a:schemeClr val="accent5"/>
              </a:buClr>
              <a:buFont typeface="Wingdings" pitchFamily="2" charset="2"/>
              <a:buChar char="v"/>
            </a:pPr>
            <a:r>
              <a:rPr lang="en-GB" sz="2000" dirty="0">
                <a:latin typeface="Arial" panose="020B0604020202020204" pitchFamily="34" charset="0"/>
                <a:ea typeface="Helvetica Neue" panose="02000503000000020004" pitchFamily="2" charset="0"/>
                <a:cs typeface="Arial" panose="020B0604020202020204" pitchFamily="34" charset="0"/>
              </a:rPr>
              <a:t>The </a:t>
            </a:r>
            <a:r>
              <a:rPr lang="en-GB" dirty="0">
                <a:latin typeface="Arial" panose="020B0604020202020204" pitchFamily="34" charset="0"/>
                <a:ea typeface="Helvetica Neue" panose="02000503000000020004" pitchFamily="2" charset="0"/>
                <a:cs typeface="Arial" panose="020B0604020202020204" pitchFamily="34" charset="0"/>
              </a:rPr>
              <a:t>purpose of the workshops was to </a:t>
            </a:r>
            <a:r>
              <a:rPr lang="en-GB" sz="2000" dirty="0">
                <a:latin typeface="Arial" panose="020B0604020202020204" pitchFamily="34" charset="0"/>
                <a:ea typeface="Helvetica Neue" panose="02000503000000020004" pitchFamily="2" charset="0"/>
                <a:cs typeface="Arial" panose="020B0604020202020204" pitchFamily="34" charset="0"/>
              </a:rPr>
              <a:t>build </a:t>
            </a:r>
            <a:r>
              <a:rPr lang="en-GB" sz="2000" dirty="0">
                <a:effectLst/>
                <a:latin typeface="Arial" panose="020B0604020202020204" pitchFamily="34" charset="0"/>
                <a:ea typeface="Helvetica Neue" panose="02000503000000020004" pitchFamily="2" charset="0"/>
                <a:cs typeface="Arial" panose="020B0604020202020204" pitchFamily="34" charset="0"/>
              </a:rPr>
              <a:t>a trusting theatre ensemble from volunteer participants</a:t>
            </a:r>
            <a:endParaRPr lang="en-US"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a:p>
            <a:pPr indent="-228600" defTabSz="914400" eaLnBrk="1" hangingPunct="1">
              <a:lnSpc>
                <a:spcPct val="90000"/>
              </a:lnSpc>
              <a:buFont typeface="Arial" panose="020B0604020202020204" pitchFamily="34" charset="0"/>
              <a:buChar char="•"/>
            </a:pPr>
            <a:endPar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6" name="Content Placeholder 5" descr="A picture containing person, indoor, music, people&#10;&#10;Description automatically generated">
            <a:extLst>
              <a:ext uri="{FF2B5EF4-FFF2-40B4-BE49-F238E27FC236}">
                <a16:creationId xmlns:a16="http://schemas.microsoft.com/office/drawing/2014/main" xmlns="" id="{5E0BB113-7F54-C348-BE39-0B85AB2FFAF0}"/>
              </a:ext>
            </a:extLst>
          </p:cNvPr>
          <p:cNvPicPr>
            <a:picLocks noChangeAspect="1"/>
          </p:cNvPicPr>
          <p:nvPr/>
        </p:nvPicPr>
        <p:blipFill rotWithShape="1">
          <a:blip r:embed="rId2" cstate="print"/>
          <a:srcRect l="37813" r="19017" b="2"/>
          <a:stretch/>
        </p:blipFill>
        <p:spPr>
          <a:xfrm>
            <a:off x="20" y="10"/>
            <a:ext cx="3003103" cy="3912881"/>
          </a:xfrm>
          <a:prstGeom prst="rect">
            <a:avLst/>
          </a:prstGeom>
        </p:spPr>
      </p:pic>
      <p:pic>
        <p:nvPicPr>
          <p:cNvPr id="7" name="Picture 6" descr="A group of people looking at papers&#10;&#10;Description automatically generated with medium confidence">
            <a:extLst>
              <a:ext uri="{FF2B5EF4-FFF2-40B4-BE49-F238E27FC236}">
                <a16:creationId xmlns:a16="http://schemas.microsoft.com/office/drawing/2014/main" xmlns="" id="{CF4B93ED-26CB-D34A-90E2-B8B3134CA0A5}"/>
              </a:ext>
            </a:extLst>
          </p:cNvPr>
          <p:cNvPicPr>
            <a:picLocks noChangeAspect="1"/>
          </p:cNvPicPr>
          <p:nvPr/>
        </p:nvPicPr>
        <p:blipFill rotWithShape="1">
          <a:blip r:embed="rId3" cstate="print"/>
          <a:srcRect l="4057" r="19627" b="-5"/>
          <a:stretch/>
        </p:blipFill>
        <p:spPr>
          <a:xfrm>
            <a:off x="3180257" y="10"/>
            <a:ext cx="3016307" cy="2223328"/>
          </a:xfrm>
          <a:prstGeom prst="rect">
            <a:avLst/>
          </a:prstGeom>
        </p:spPr>
      </p:pic>
      <p:pic>
        <p:nvPicPr>
          <p:cNvPr id="5" name="Content Placeholder 4" descr="A group of people standing on a stage&#10;&#10;Description automatically generated with medium confidence">
            <a:extLst>
              <a:ext uri="{FF2B5EF4-FFF2-40B4-BE49-F238E27FC236}">
                <a16:creationId xmlns:a16="http://schemas.microsoft.com/office/drawing/2014/main" xmlns="" id="{C36F6621-734D-294A-A2F0-5C7F037EBF70}"/>
              </a:ext>
            </a:extLst>
          </p:cNvPr>
          <p:cNvPicPr>
            <a:picLocks noChangeAspect="1"/>
          </p:cNvPicPr>
          <p:nvPr/>
        </p:nvPicPr>
        <p:blipFill rotWithShape="1">
          <a:blip r:embed="rId4" cstate="print"/>
          <a:srcRect l="23696" r="15767" b="1"/>
          <a:stretch/>
        </p:blipFill>
        <p:spPr>
          <a:xfrm>
            <a:off x="-1" y="4079988"/>
            <a:ext cx="3003123" cy="2778013"/>
          </a:xfrm>
          <a:prstGeom prst="rect">
            <a:avLst/>
          </a:prstGeom>
        </p:spPr>
      </p:pic>
      <p:pic>
        <p:nvPicPr>
          <p:cNvPr id="4" name="Picture 3" descr="A person writing on a piece of paper&#10;&#10;Description automatically generated">
            <a:extLst>
              <a:ext uri="{FF2B5EF4-FFF2-40B4-BE49-F238E27FC236}">
                <a16:creationId xmlns:a16="http://schemas.microsoft.com/office/drawing/2014/main" xmlns="" id="{F3D145E5-0A81-7947-BD93-13BB47487DB2}"/>
              </a:ext>
            </a:extLst>
          </p:cNvPr>
          <p:cNvPicPr>
            <a:picLocks noChangeAspect="1"/>
          </p:cNvPicPr>
          <p:nvPr/>
        </p:nvPicPr>
        <p:blipFill rotWithShape="1">
          <a:blip r:embed="rId5" cstate="print"/>
          <a:srcRect l="2108" r="15344" b="2"/>
          <a:stretch/>
        </p:blipFill>
        <p:spPr>
          <a:xfrm>
            <a:off x="3180256" y="2395057"/>
            <a:ext cx="3016307" cy="2055326"/>
          </a:xfrm>
          <a:prstGeom prst="rect">
            <a:avLst/>
          </a:prstGeom>
        </p:spPr>
      </p:pic>
      <p:pic>
        <p:nvPicPr>
          <p:cNvPr id="25" name="Content Placeholder 8" descr="A picture containing person, indoor, wall, floor&#10;&#10;Description automatically generated">
            <a:extLst>
              <a:ext uri="{FF2B5EF4-FFF2-40B4-BE49-F238E27FC236}">
                <a16:creationId xmlns:a16="http://schemas.microsoft.com/office/drawing/2014/main" xmlns="" id="{6EF31010-855F-5A41-B2E7-AA944DC9FC72}"/>
              </a:ext>
            </a:extLst>
          </p:cNvPr>
          <p:cNvPicPr>
            <a:picLocks noChangeAspect="1"/>
          </p:cNvPicPr>
          <p:nvPr/>
        </p:nvPicPr>
        <p:blipFill rotWithShape="1">
          <a:blip r:embed="rId6" cstate="print"/>
          <a:srcRect l="23873" r="4" b="4"/>
          <a:stretch/>
        </p:blipFill>
        <p:spPr>
          <a:xfrm>
            <a:off x="3180257" y="4629236"/>
            <a:ext cx="3016307" cy="2228765"/>
          </a:xfrm>
          <a:prstGeom prst="rect">
            <a:avLst/>
          </a:prstGeom>
        </p:spPr>
      </p:pic>
    </p:spTree>
    <p:extLst>
      <p:ext uri="{BB962C8B-B14F-4D97-AF65-F5344CB8AC3E}">
        <p14:creationId xmlns:p14="http://schemas.microsoft.com/office/powerpoint/2010/main" xmlns="" val="2053577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A30AC7-38D6-C24D-9EC2-186C85DD0A7E}"/>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xmlns="" id="{49262885-72CF-9C4D-8EAA-31D6857D2F5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xmlns="" id="{0EF42CF1-F761-5F4A-813E-2DBCC543D15C}"/>
              </a:ext>
            </a:extLst>
          </p:cNvPr>
          <p:cNvSpPr>
            <a:spLocks noGrp="1"/>
          </p:cNvSpPr>
          <p:nvPr>
            <p:ph sz="half" idx="2"/>
          </p:nvPr>
        </p:nvSpPr>
        <p:spPr/>
        <p:txBody>
          <a:bodyPr/>
          <a:lstStyle/>
          <a:p>
            <a:endParaRPr lang="en-US"/>
          </a:p>
        </p:txBody>
      </p:sp>
      <p:pic>
        <p:nvPicPr>
          <p:cNvPr id="5" name="Content Placeholder 4" descr="A person speaking in front of a group of people&#10;&#10;Description automatically generated with medium confidence">
            <a:extLst>
              <a:ext uri="{FF2B5EF4-FFF2-40B4-BE49-F238E27FC236}">
                <a16:creationId xmlns:a16="http://schemas.microsoft.com/office/drawing/2014/main" xmlns="" id="{AA560743-3A58-2443-B987-1CB876D1B022}"/>
              </a:ext>
            </a:extLst>
          </p:cNvPr>
          <p:cNvPicPr>
            <a:picLocks noChangeAspect="1"/>
          </p:cNvPicPr>
          <p:nvPr/>
        </p:nvPicPr>
        <p:blipFill rotWithShape="1">
          <a:blip r:embed="rId2" cstate="print"/>
          <a:srcRect r="9091" b="9091"/>
          <a:stretch/>
        </p:blipFill>
        <p:spPr>
          <a:xfrm>
            <a:off x="20" y="10"/>
            <a:ext cx="12191980" cy="6857990"/>
          </a:xfrm>
          <a:prstGeom prst="rect">
            <a:avLst/>
          </a:prstGeom>
        </p:spPr>
      </p:pic>
      <p:sp>
        <p:nvSpPr>
          <p:cNvPr id="7" name="TextBox 6">
            <a:extLst>
              <a:ext uri="{FF2B5EF4-FFF2-40B4-BE49-F238E27FC236}">
                <a16:creationId xmlns:a16="http://schemas.microsoft.com/office/drawing/2014/main" xmlns="" id="{E4CF34E5-F357-9D4D-B8BB-CFB596E4A36B}"/>
              </a:ext>
            </a:extLst>
          </p:cNvPr>
          <p:cNvSpPr txBox="1"/>
          <p:nvPr/>
        </p:nvSpPr>
        <p:spPr>
          <a:xfrm>
            <a:off x="8259416" y="0"/>
            <a:ext cx="3940767" cy="3359061"/>
          </a:xfrm>
          <a:prstGeom prst="rect">
            <a:avLst/>
          </a:prstGeom>
          <a:noFill/>
        </p:spPr>
        <p:txBody>
          <a:bodyPr wrap="square">
            <a:spAutoFit/>
          </a:bodyPr>
          <a:lstStyle/>
          <a:p>
            <a:pPr marL="114300" lvl="0" defTabSz="914400" eaLnBrk="1" hangingPunct="1">
              <a:lnSpc>
                <a:spcPct val="150000"/>
              </a:lnSpc>
              <a:buClr>
                <a:schemeClr val="accent5"/>
              </a:buClr>
            </a:pPr>
            <a:r>
              <a:rPr lang="en-US" sz="2400" dirty="0">
                <a:solidFill>
                  <a:schemeClr val="bg1"/>
                </a:solidFill>
              </a:rPr>
              <a:t>L</a:t>
            </a:r>
            <a:r>
              <a:rPr lang="en-US" sz="2400" dirty="0">
                <a:solidFill>
                  <a:schemeClr val="bg1"/>
                </a:solidFill>
                <a:effectLst/>
              </a:rPr>
              <a:t>ed by the Theatre Director, and cultural consultants, the group developed and created working scenarios from community and participants’ stories</a:t>
            </a:r>
          </a:p>
        </p:txBody>
      </p:sp>
    </p:spTree>
    <p:extLst>
      <p:ext uri="{BB962C8B-B14F-4D97-AF65-F5344CB8AC3E}">
        <p14:creationId xmlns:p14="http://schemas.microsoft.com/office/powerpoint/2010/main" xmlns="" val="690354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77F916-C928-6E0E-BF62-6A71A0AEEE96}"/>
              </a:ext>
            </a:extLst>
          </p:cNvPr>
          <p:cNvSpPr>
            <a:spLocks noGrp="1"/>
          </p:cNvSpPr>
          <p:nvPr>
            <p:ph type="title"/>
          </p:nvPr>
        </p:nvSpPr>
        <p:spPr>
          <a:xfrm>
            <a:off x="777242" y="365125"/>
            <a:ext cx="10831662" cy="1325563"/>
          </a:xfrm>
        </p:spPr>
        <p:txBody>
          <a:bodyPr>
            <a:noAutofit/>
          </a:bodyPr>
          <a:lstStyle/>
          <a:p>
            <a:r>
              <a:rPr lang="en-GB" sz="4400" dirty="0">
                <a:effectLst/>
                <a:latin typeface="Arial" panose="020B0604020202020204" pitchFamily="34" charset="0"/>
                <a:ea typeface="Calibri" panose="020F0502020204030204" pitchFamily="34" charset="0"/>
                <a:cs typeface="Arial" panose="020B0604020202020204" pitchFamily="34" charset="0"/>
              </a:rPr>
              <a:t>Three skits were selected for </a:t>
            </a:r>
            <a:r>
              <a:rPr lang="en-GB" sz="4400" dirty="0">
                <a:latin typeface="Arial" panose="020B0604020202020204" pitchFamily="34" charset="0"/>
                <a:ea typeface="Calibri" panose="020F0502020204030204" pitchFamily="34" charset="0"/>
                <a:cs typeface="Arial" panose="020B0604020202020204" pitchFamily="34" charset="0"/>
              </a:rPr>
              <a:t>development</a:t>
            </a:r>
            <a:endParaRPr lang="en-US" sz="4400" dirty="0"/>
          </a:p>
        </p:txBody>
      </p:sp>
      <p:sp>
        <p:nvSpPr>
          <p:cNvPr id="3" name="Content Placeholder 2">
            <a:extLst>
              <a:ext uri="{FF2B5EF4-FFF2-40B4-BE49-F238E27FC236}">
                <a16:creationId xmlns:a16="http://schemas.microsoft.com/office/drawing/2014/main" xmlns="" id="{331D1BA8-20D9-BC36-7246-B607BFA23249}"/>
              </a:ext>
            </a:extLst>
          </p:cNvPr>
          <p:cNvSpPr>
            <a:spLocks noGrp="1"/>
          </p:cNvSpPr>
          <p:nvPr>
            <p:ph idx="1"/>
          </p:nvPr>
        </p:nvSpPr>
        <p:spPr/>
        <p:txBody>
          <a:bodyPr>
            <a:normAutofit/>
          </a:bodyPr>
          <a:lstStyle/>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D</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owry abuse</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M</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igration pressures</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F</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inancial pressures that may increase the risk of family violence and the impacts on women and children</a:t>
            </a:r>
          </a:p>
          <a:p>
            <a:pPr lvl="0">
              <a:lnSpc>
                <a:spcPct val="150000"/>
              </a:lnSpc>
              <a:spcAft>
                <a:spcPts val="600"/>
              </a:spcAft>
              <a:buClr>
                <a:schemeClr val="accent5"/>
              </a:buClr>
              <a:buFont typeface="Wingdings" pitchFamily="2" charset="2"/>
              <a:buChar char="v"/>
            </a:pPr>
            <a:r>
              <a:rPr lang="en-AU" sz="2400" dirty="0">
                <a:solidFill>
                  <a:schemeClr val="tx1">
                    <a:lumMod val="65000"/>
                    <a:lumOff val="35000"/>
                  </a:schemeClr>
                </a:solidFill>
                <a:latin typeface="Arial" panose="020B0604020202020204" pitchFamily="34" charset="0"/>
                <a:ea typeface="Times" pitchFamily="2" charset="0"/>
                <a:cs typeface="Times New Roman" panose="02020603050405020304" pitchFamily="18" charset="0"/>
              </a:rPr>
              <a:t>B</a:t>
            </a:r>
            <a:r>
              <a:rPr lang="en-AU" sz="2400" dirty="0">
                <a:solidFill>
                  <a:schemeClr val="tx1">
                    <a:lumMod val="65000"/>
                    <a:lumOff val="35000"/>
                  </a:schemeClr>
                </a:solidFill>
                <a:effectLst/>
                <a:latin typeface="Arial" panose="020B0604020202020204" pitchFamily="34" charset="0"/>
                <a:ea typeface="Times" pitchFamily="2" charset="0"/>
                <a:cs typeface="Times New Roman" panose="02020603050405020304" pitchFamily="18" charset="0"/>
              </a:rPr>
              <a:t>enefits of early help-seeking is a key unifying scheme</a:t>
            </a:r>
          </a:p>
        </p:txBody>
      </p:sp>
    </p:spTree>
    <p:extLst>
      <p:ext uri="{BB962C8B-B14F-4D97-AF65-F5344CB8AC3E}">
        <p14:creationId xmlns:p14="http://schemas.microsoft.com/office/powerpoint/2010/main" xmlns="" val="3036309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39334-DB3D-B049-820D-5D3AB12D3860}"/>
              </a:ext>
            </a:extLst>
          </p:cNvPr>
          <p:cNvSpPr>
            <a:spLocks noGrp="1"/>
          </p:cNvSpPr>
          <p:nvPr>
            <p:ph type="ctrTitle"/>
          </p:nvPr>
        </p:nvSpPr>
        <p:spPr>
          <a:xfrm>
            <a:off x="431514" y="633616"/>
            <a:ext cx="6535815" cy="547912"/>
          </a:xfrm>
        </p:spPr>
        <p:txBody>
          <a:bodyPr vert="horz" lIns="91440" tIns="45720" rIns="91440" bIns="45720" rtlCol="0" anchor="ctr" anchorCtr="0">
            <a:noAutofit/>
          </a:bodyPr>
          <a:lstStyle/>
          <a:p>
            <a:pPr defTabSz="914400" eaLnBrk="1" hangingPunct="1">
              <a:lnSpc>
                <a:spcPct val="90000"/>
              </a:lnSpc>
            </a:pPr>
            <a:r>
              <a:rPr lang="en-US" sz="3200" kern="1200" dirty="0">
                <a:latin typeface="Arial" panose="020B0604020202020204" pitchFamily="34" charset="0"/>
                <a:ea typeface="+mj-ea"/>
                <a:cs typeface="Arial" panose="020B0604020202020204" pitchFamily="34" charset="0"/>
              </a:rPr>
              <a:t>C</a:t>
            </a:r>
            <a:r>
              <a:rPr lang="en-US" sz="3200" kern="1200" dirty="0">
                <a:effectLst/>
                <a:latin typeface="Arial" panose="020B0604020202020204" pitchFamily="34" charset="0"/>
                <a:ea typeface="+mj-ea"/>
                <a:cs typeface="Arial" panose="020B0604020202020204" pitchFamily="34" charset="0"/>
              </a:rPr>
              <a:t>ommunity </a:t>
            </a:r>
            <a:r>
              <a:rPr lang="en-US" sz="3200" kern="1200" dirty="0">
                <a:latin typeface="Arial" panose="020B0604020202020204" pitchFamily="34" charset="0"/>
                <a:ea typeface="+mj-ea"/>
                <a:cs typeface="Arial" panose="020B0604020202020204" pitchFamily="34" charset="0"/>
              </a:rPr>
              <a:t>performances - 2023</a:t>
            </a:r>
            <a:r>
              <a:rPr lang="en-US" sz="3200" kern="1200" dirty="0">
                <a:effectLst/>
                <a:latin typeface="Arial" panose="020B0604020202020204" pitchFamily="34" charset="0"/>
                <a:ea typeface="+mj-ea"/>
                <a:cs typeface="Arial" panose="020B0604020202020204" pitchFamily="34" charset="0"/>
              </a:rPr>
              <a:t> </a:t>
            </a:r>
            <a:endParaRPr lang="en-US" sz="3200" kern="1200" dirty="0">
              <a:latin typeface="Arial" panose="020B0604020202020204" pitchFamily="34" charset="0"/>
              <a:ea typeface="+mj-ea"/>
              <a:cs typeface="Arial" panose="020B0604020202020204" pitchFamily="34" charset="0"/>
            </a:endParaRPr>
          </a:p>
        </p:txBody>
      </p:sp>
      <p:sp>
        <p:nvSpPr>
          <p:cNvPr id="54" name="Content Placeholder 8">
            <a:extLst>
              <a:ext uri="{FF2B5EF4-FFF2-40B4-BE49-F238E27FC236}">
                <a16:creationId xmlns:a16="http://schemas.microsoft.com/office/drawing/2014/main" xmlns="" id="{7E17A52E-0BF1-3D19-0A0C-76C6F4BBB871}"/>
              </a:ext>
            </a:extLst>
          </p:cNvPr>
          <p:cNvSpPr>
            <a:spLocks noGrp="1"/>
          </p:cNvSpPr>
          <p:nvPr>
            <p:ph idx="1"/>
          </p:nvPr>
        </p:nvSpPr>
        <p:spPr>
          <a:xfrm>
            <a:off x="135371" y="1540566"/>
            <a:ext cx="8133986" cy="4683818"/>
          </a:xfrm>
        </p:spPr>
        <p:txBody>
          <a:bodyPr vert="horz" lIns="91440" tIns="45720" rIns="91440" bIns="45720" rtlCol="0">
            <a:normAutofit fontScale="77500" lnSpcReduction="20000"/>
          </a:bodyPr>
          <a:lstStyle/>
          <a:p>
            <a:pPr marL="114300" indent="0" defTabSz="914400" eaLnBrk="1" hangingPunct="1">
              <a:lnSpc>
                <a:spcPct val="90000"/>
              </a:lnSpc>
              <a:spcAft>
                <a:spcPts val="600"/>
              </a:spcAft>
              <a:buClr>
                <a:schemeClr val="accent5"/>
              </a:buClr>
              <a:buNone/>
            </a:pPr>
            <a:r>
              <a:rPr lang="en-US" sz="3100" dirty="0"/>
              <a:t>Following three successful performance in 2022, there were</a:t>
            </a:r>
          </a:p>
          <a:p>
            <a:pPr marL="114300" indent="0" defTabSz="914400" eaLnBrk="1" hangingPunct="1">
              <a:lnSpc>
                <a:spcPct val="90000"/>
              </a:lnSpc>
              <a:spcAft>
                <a:spcPts val="600"/>
              </a:spcAft>
              <a:buClr>
                <a:schemeClr val="accent5"/>
              </a:buClr>
              <a:buNone/>
            </a:pPr>
            <a:r>
              <a:rPr lang="en-US" sz="3100" dirty="0"/>
              <a:t>four performances in 2023: </a:t>
            </a:r>
          </a:p>
          <a:p>
            <a:pPr marL="114300" indent="0" defTabSz="914400" eaLnBrk="1" hangingPunct="1">
              <a:lnSpc>
                <a:spcPct val="90000"/>
              </a:lnSpc>
              <a:spcAft>
                <a:spcPts val="600"/>
              </a:spcAft>
              <a:buClr>
                <a:schemeClr val="accent5"/>
              </a:buClr>
              <a:buNone/>
            </a:pPr>
            <a:endParaRPr lang="en-US" sz="3100" dirty="0"/>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July 2023:	</a:t>
            </a:r>
            <a:r>
              <a:rPr lang="en-US" sz="3100" dirty="0" err="1">
                <a:solidFill>
                  <a:schemeClr val="tx1">
                    <a:lumMod val="65000"/>
                    <a:lumOff val="35000"/>
                  </a:schemeClr>
                </a:solidFill>
                <a:latin typeface="Arial" panose="020B0604020202020204" pitchFamily="34" charset="0"/>
                <a:cs typeface="Times New Roman" panose="02020603050405020304" pitchFamily="18" charset="0"/>
              </a:rPr>
              <a:t>Dosa</a:t>
            </a:r>
            <a:r>
              <a:rPr lang="en-US" sz="3100" dirty="0">
                <a:solidFill>
                  <a:schemeClr val="tx1">
                    <a:lumMod val="65000"/>
                    <a:lumOff val="35000"/>
                  </a:schemeClr>
                </a:solidFill>
                <a:latin typeface="Arial" panose="020B0604020202020204" pitchFamily="34" charset="0"/>
                <a:cs typeface="Times New Roman" panose="02020603050405020304" pitchFamily="18" charset="0"/>
              </a:rPr>
              <a:t> Hut Function Hall, Melbourne</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		Newbury Community Centre, Craigieburn</a:t>
            </a: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Aug 2023: 	Dianella Community Centre, </a:t>
            </a:r>
            <a:r>
              <a:rPr lang="en-US" sz="3100" dirty="0" err="1">
                <a:solidFill>
                  <a:schemeClr val="tx1">
                    <a:lumMod val="65000"/>
                    <a:lumOff val="35000"/>
                  </a:schemeClr>
                </a:solidFill>
                <a:latin typeface="Arial" panose="020B0604020202020204" pitchFamily="34" charset="0"/>
                <a:cs typeface="Times New Roman" panose="02020603050405020304" pitchFamily="18" charset="0"/>
              </a:rPr>
              <a:t>Tarneit</a:t>
            </a: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3100" dirty="0">
              <a:solidFill>
                <a:schemeClr val="tx1">
                  <a:lumMod val="65000"/>
                  <a:lumOff val="35000"/>
                </a:schemeClr>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r>
              <a:rPr lang="en-US" sz="3100" dirty="0">
                <a:solidFill>
                  <a:schemeClr val="tx1">
                    <a:lumMod val="65000"/>
                    <a:lumOff val="35000"/>
                  </a:schemeClr>
                </a:solidFill>
                <a:latin typeface="Arial" panose="020B0604020202020204" pitchFamily="34" charset="0"/>
                <a:cs typeface="Times New Roman" panose="02020603050405020304" pitchFamily="18" charset="0"/>
              </a:rPr>
              <a:t>Sept 2023:	Gasworks Theatre, Albert Park</a:t>
            </a:r>
            <a:endParaRPr lang="en-US" sz="2500" dirty="0">
              <a:solidFill>
                <a:schemeClr val="accent1"/>
              </a:solidFill>
              <a:latin typeface="Arial" panose="020B0604020202020204" pitchFamily="34" charset="0"/>
              <a:cs typeface="Times New Roman" panose="02020603050405020304" pitchFamily="18" charset="0"/>
            </a:endParaRPr>
          </a:p>
          <a:p>
            <a:pPr marL="114300" indent="0" defTabSz="914400" eaLnBrk="1" hangingPunct="1">
              <a:lnSpc>
                <a:spcPct val="90000"/>
              </a:lnSpc>
              <a:spcAft>
                <a:spcPts val="600"/>
              </a:spcAft>
              <a:buClr>
                <a:schemeClr val="accent5"/>
              </a:buClr>
              <a:buNone/>
            </a:pPr>
            <a:endParaRPr lang="en-US" sz="2500" dirty="0">
              <a:solidFill>
                <a:schemeClr val="accent1"/>
              </a:solidFill>
              <a:latin typeface="Arial" panose="020B0604020202020204" pitchFamily="34" charset="0"/>
              <a:cs typeface="Times New Roman" panose="02020603050405020304" pitchFamily="18" charset="0"/>
            </a:endParaRPr>
          </a:p>
          <a:p>
            <a:pPr indent="-228600" defTabSz="914400" eaLnBrk="1" hangingPunct="1">
              <a:lnSpc>
                <a:spcPct val="90000"/>
              </a:lnSpc>
              <a:buFont typeface="Arial" panose="020B0604020202020204" pitchFamily="34" charset="0"/>
              <a:buChar char="•"/>
            </a:pPr>
            <a:endParaRPr lang="en-US" sz="1700" dirty="0">
              <a:solidFill>
                <a:schemeClr val="tx1"/>
              </a:solidFill>
              <a:latin typeface="+mn-lt"/>
              <a:ea typeface="+mn-ea"/>
              <a:cs typeface="+mn-cs"/>
            </a:endParaRPr>
          </a:p>
        </p:txBody>
      </p:sp>
      <p:pic>
        <p:nvPicPr>
          <p:cNvPr id="28" name="Content Placeholder 4" descr="Text, whiteboard&#10;&#10;Description automatically generated">
            <a:extLst>
              <a:ext uri="{FF2B5EF4-FFF2-40B4-BE49-F238E27FC236}">
                <a16:creationId xmlns:a16="http://schemas.microsoft.com/office/drawing/2014/main" xmlns="" id="{815733DB-48B4-3148-8178-2B4DD47B683A}"/>
              </a:ext>
            </a:extLst>
          </p:cNvPr>
          <p:cNvPicPr>
            <a:picLocks noChangeAspect="1"/>
          </p:cNvPicPr>
          <p:nvPr/>
        </p:nvPicPr>
        <p:blipFill rotWithShape="1">
          <a:blip r:embed="rId2" cstate="print"/>
          <a:srcRect l="2750" r="1" b="1"/>
          <a:stretch/>
        </p:blipFill>
        <p:spPr>
          <a:xfrm>
            <a:off x="8410573" y="633616"/>
            <a:ext cx="3781427" cy="5495925"/>
          </a:xfrm>
          <a:prstGeom prst="rect">
            <a:avLst/>
          </a:prstGeom>
        </p:spPr>
      </p:pic>
    </p:spTree>
    <p:extLst>
      <p:ext uri="{BB962C8B-B14F-4D97-AF65-F5344CB8AC3E}">
        <p14:creationId xmlns:p14="http://schemas.microsoft.com/office/powerpoint/2010/main" xmlns="" val="1813905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AFF9C-607C-BE4E-8515-7ACAE77AAF57}"/>
              </a:ext>
            </a:extLst>
          </p:cNvPr>
          <p:cNvSpPr>
            <a:spLocks noGrp="1"/>
          </p:cNvSpPr>
          <p:nvPr>
            <p:ph type="ctrTitle"/>
          </p:nvPr>
        </p:nvSpPr>
        <p:spPr>
          <a:xfrm>
            <a:off x="751114" y="365125"/>
            <a:ext cx="10663646" cy="1093561"/>
          </a:xfrm>
        </p:spPr>
        <p:txBody>
          <a:bodyPr>
            <a:normAutofit/>
          </a:bodyPr>
          <a:lstStyle/>
          <a:p>
            <a:r>
              <a:rPr lang="en-US" sz="3200" dirty="0">
                <a:latin typeface="Arial" panose="020B0604020202020204" pitchFamily="34" charset="0"/>
                <a:cs typeface="Arial" panose="020B0604020202020204" pitchFamily="34" charset="0"/>
              </a:rPr>
              <a:t>Evaluation - SNEH – by the numbers</a:t>
            </a:r>
          </a:p>
        </p:txBody>
      </p:sp>
      <p:sp>
        <p:nvSpPr>
          <p:cNvPr id="3" name="Content Placeholder 2">
            <a:extLst>
              <a:ext uri="{FF2B5EF4-FFF2-40B4-BE49-F238E27FC236}">
                <a16:creationId xmlns:a16="http://schemas.microsoft.com/office/drawing/2014/main" xmlns="" id="{C60B019C-8B26-944F-8F99-71B9AF69DF84}"/>
              </a:ext>
            </a:extLst>
          </p:cNvPr>
          <p:cNvSpPr>
            <a:spLocks noGrp="1"/>
          </p:cNvSpPr>
          <p:nvPr>
            <p:ph idx="1"/>
          </p:nvPr>
        </p:nvSpPr>
        <p:spPr>
          <a:xfrm>
            <a:off x="533400" y="1458686"/>
            <a:ext cx="10881360" cy="5127171"/>
          </a:xfrm>
        </p:spPr>
        <p:txBody>
          <a:bodyPr>
            <a:normAutofit fontScale="47500" lnSpcReduction="20000"/>
          </a:bodyPr>
          <a:lstStyle/>
          <a:p>
            <a:pPr>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2 community focus groups, with 26 participants</a:t>
            </a:r>
            <a:endParaRPr lang="en-AU" sz="5100" dirty="0">
              <a:latin typeface="Arial" panose="020B0604020202020204" pitchFamily="34" charset="0"/>
              <a:ea typeface="Times" pitchFamily="2" charset="0"/>
              <a:cs typeface="Times New Roman" panose="02020603050405020304" pitchFamily="18" charset="0"/>
            </a:endParaRPr>
          </a:p>
          <a:p>
            <a:pPr>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9 members on the project team</a:t>
            </a:r>
            <a:endParaRPr lang="en-AU" sz="5100" dirty="0">
              <a:latin typeface="Arial" panose="020B0604020202020204" pitchFamily="34" charset="0"/>
              <a:ea typeface="Times" pitchFamily="2"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14 – 19 community volunteers participated in 5 community workshops</a:t>
            </a:r>
            <a:endParaRPr lang="en-AU" sz="5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7</a:t>
            </a:r>
            <a:r>
              <a:rPr lang="en-AU" sz="5100" dirty="0">
                <a:effectLst/>
                <a:latin typeface="Arial" panose="020B0604020202020204" pitchFamily="34" charset="0"/>
                <a:ea typeface="MS Gothic" panose="020B0609070205080204" pitchFamily="49" charset="-128"/>
                <a:cs typeface="Arial" panose="020B0604020202020204" pitchFamily="34" charset="0"/>
              </a:rPr>
              <a:t> community performances reaching approximately </a:t>
            </a:r>
            <a:r>
              <a:rPr lang="en-AU" sz="5100" dirty="0">
                <a:latin typeface="Arial" panose="020B0604020202020204" pitchFamily="34" charset="0"/>
                <a:ea typeface="MS Gothic" panose="020B0609070205080204" pitchFamily="49" charset="-128"/>
                <a:cs typeface="Arial" panose="020B0604020202020204" pitchFamily="34" charset="0"/>
              </a:rPr>
              <a:t>200</a:t>
            </a:r>
            <a:r>
              <a:rPr lang="en-AU" sz="5100" dirty="0">
                <a:effectLst/>
                <a:latin typeface="Arial" panose="020B0604020202020204" pitchFamily="34" charset="0"/>
                <a:ea typeface="MS Gothic" panose="020B0609070205080204" pitchFamily="49" charset="-128"/>
                <a:cs typeface="Arial" panose="020B0604020202020204" pitchFamily="34" charset="0"/>
              </a:rPr>
              <a:t> audience members</a:t>
            </a:r>
            <a:endParaRPr lang="en-AU" sz="5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200"/>
              </a:spcAft>
              <a:buClr>
                <a:schemeClr val="accent5"/>
              </a:buClr>
              <a:buFont typeface="Wingdings" pitchFamily="2" charset="2"/>
              <a:buChar char="v"/>
            </a:pPr>
            <a:r>
              <a:rPr lang="en-AU" sz="5100" dirty="0">
                <a:effectLst/>
                <a:latin typeface="Arial" panose="020B0604020202020204" pitchFamily="34" charset="0"/>
                <a:ea typeface="MS Gothic" panose="020B0609070205080204" pitchFamily="49" charset="-128"/>
                <a:cs typeface="Arial" panose="020B0604020202020204" pitchFamily="34" charset="0"/>
              </a:rPr>
              <a:t>Countless project meetings!</a:t>
            </a:r>
          </a:p>
          <a:p>
            <a:pPr lvl="0">
              <a:lnSpc>
                <a:spcPct val="200000"/>
              </a:lnSpc>
              <a:spcAft>
                <a:spcPts val="200"/>
              </a:spcAft>
              <a:buClr>
                <a:schemeClr val="accent5"/>
              </a:buClr>
              <a:buFont typeface="Wingdings" pitchFamily="2" charset="2"/>
              <a:buChar char="v"/>
            </a:pPr>
            <a:r>
              <a:rPr lang="en-AU" sz="5100" dirty="0">
                <a:latin typeface="Arial" panose="020B0604020202020204" pitchFamily="34" charset="0"/>
                <a:ea typeface="MS Gothic" panose="020B0609070205080204" pitchFamily="49" charset="-128"/>
                <a:cs typeface="Arial" panose="020B0604020202020204" pitchFamily="34" charset="0"/>
              </a:rPr>
              <a:t>Continuous filming with embedded film crew  </a:t>
            </a:r>
            <a:endParaRPr lang="en-AU" sz="5100" dirty="0">
              <a:effectLst/>
              <a:latin typeface="Arial" panose="020B0604020202020204" pitchFamily="34" charset="0"/>
              <a:ea typeface="Times" pitchFamily="2"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51271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7F556-034E-9F44-80D5-6B9FC1A1E80E}"/>
              </a:ext>
            </a:extLst>
          </p:cNvPr>
          <p:cNvSpPr>
            <a:spLocks noGrp="1"/>
          </p:cNvSpPr>
          <p:nvPr>
            <p:ph type="ctrTitle"/>
          </p:nvPr>
        </p:nvSpPr>
        <p:spPr>
          <a:xfrm>
            <a:off x="621792" y="1161288"/>
            <a:ext cx="3602736" cy="4526280"/>
          </a:xfrm>
        </p:spPr>
        <p:txBody>
          <a:bodyPr vert="horz" lIns="91440" tIns="45720" rIns="91440" bIns="45720" rtlCol="0" anchor="ctr">
            <a:normAutofit fontScale="90000"/>
          </a:bodyPr>
          <a:lstStyle/>
          <a:p>
            <a:pPr defTabSz="914400" eaLnBrk="1" hangingPunct="1">
              <a:lnSpc>
                <a:spcPct val="150000"/>
              </a:lnSpc>
            </a:pPr>
            <a:r>
              <a:rPr lang="en-US" sz="3600" b="1" u="sng" dirty="0">
                <a:latin typeface="Arial" panose="020B0604020202020204" pitchFamily="34" charset="0"/>
                <a:cs typeface="Arial" panose="020B0604020202020204" pitchFamily="34" charset="0"/>
              </a:rPr>
              <a:t>EVALUATION</a:t>
            </a:r>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Contributing to knowledge and understanding through project evaluation </a:t>
            </a:r>
            <a:r>
              <a:rPr lang="en-US" sz="4000" kern="1200" dirty="0">
                <a:solidFill>
                  <a:schemeClr val="tx1"/>
                </a:solidFill>
                <a:latin typeface="+mj-lt"/>
                <a:ea typeface="+mj-ea"/>
                <a:cs typeface="+mj-cs"/>
              </a:rPr>
              <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7" name="Content Placeholder 6">
            <a:extLst>
              <a:ext uri="{FF2B5EF4-FFF2-40B4-BE49-F238E27FC236}">
                <a16:creationId xmlns:a16="http://schemas.microsoft.com/office/drawing/2014/main" xmlns="" id="{B2FBFEC8-3B52-1244-B6F3-73728669DEAE}"/>
              </a:ext>
            </a:extLst>
          </p:cNvPr>
          <p:cNvSpPr>
            <a:spLocks noGrp="1"/>
          </p:cNvSpPr>
          <p:nvPr>
            <p:ph idx="1"/>
          </p:nvPr>
        </p:nvSpPr>
        <p:spPr>
          <a:xfrm>
            <a:off x="4887686" y="870857"/>
            <a:ext cx="7138662" cy="5251647"/>
          </a:xfrm>
        </p:spPr>
        <p:txBody>
          <a:bodyPr vert="horz" lIns="91440" tIns="45720" rIns="91440" bIns="45720" rtlCol="0" anchor="ctr">
            <a:normAutofit fontScale="92500" lnSpcReduction="20000"/>
          </a:bodyPr>
          <a:lstStyle/>
          <a:p>
            <a:pPr marL="0" indent="0" defTabSz="914400" eaLnBrk="1" hangingPunct="1">
              <a:lnSpc>
                <a:spcPct val="90000"/>
              </a:lnSpc>
              <a:buClr>
                <a:schemeClr val="accent5"/>
              </a:buClr>
              <a:buNone/>
            </a:pP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From 130 audience surveys we have found that:</a:t>
            </a:r>
          </a:p>
          <a:p>
            <a:pPr marL="0" indent="0" defTabSz="914400" eaLnBrk="1" hangingPunct="1">
              <a:lnSpc>
                <a:spcPct val="90000"/>
              </a:lnSpc>
              <a:buClr>
                <a:schemeClr val="accent5"/>
              </a:buClr>
              <a:buNone/>
            </a:pP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 </a:t>
            </a: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94%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of audience members increased or deepened their understanding of family violence</a:t>
            </a:r>
          </a:p>
          <a:p>
            <a:pPr marL="457200" defTabSz="914400" eaLnBrk="1" hangingPunct="1">
              <a:lnSpc>
                <a:spcPct val="90000"/>
              </a:lnSpc>
              <a:buClr>
                <a:schemeClr val="accent5"/>
              </a:buClr>
              <a:buFont typeface="Wingdings" pitchFamily="2" charset="2"/>
              <a:buChar char="v"/>
            </a:pPr>
            <a:endPar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95%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feel it is very important for the community to speak about gender equality </a:t>
            </a:r>
          </a:p>
          <a:p>
            <a:pPr marL="457200" defTabSz="914400" eaLnBrk="1" hangingPunct="1">
              <a:lnSpc>
                <a:spcPct val="90000"/>
              </a:lnSpc>
              <a:buClr>
                <a:schemeClr val="accent5"/>
              </a:buClr>
              <a:buFont typeface="Wingdings" pitchFamily="2" charset="2"/>
              <a:buChar char="v"/>
            </a:pPr>
            <a:endPar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457200" defTabSz="914400" eaLnBrk="1" hangingPunct="1">
              <a:lnSpc>
                <a:spcPct val="90000"/>
              </a:lnSpc>
              <a:buClr>
                <a:schemeClr val="accent5"/>
              </a:buClr>
              <a:buFont typeface="Wingdings" pitchFamily="2" charset="2"/>
              <a:buChar char="v"/>
            </a:pPr>
            <a:r>
              <a:rPr lang="en-US" sz="2800" b="1"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98</a:t>
            </a:r>
            <a:r>
              <a:rPr lang="en-US" sz="2800" b="1"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 </a:t>
            </a:r>
            <a:r>
              <a:rPr lang="en-US" sz="28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feel it is very important for the community to speak up against all forms of family violence – and not sweep things under the carpet</a:t>
            </a:r>
          </a:p>
          <a:p>
            <a:pPr indent="-228600" defTabSz="914400" eaLnBrk="1" hangingPunct="1">
              <a:lnSpc>
                <a:spcPct val="90000"/>
              </a:lnSpc>
              <a:buClr>
                <a:schemeClr val="accent5"/>
              </a:buClr>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xmlns="" val="59143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56C0B8-095D-0144-BB2A-531CB9074DDE}"/>
              </a:ext>
            </a:extLst>
          </p:cNvPr>
          <p:cNvSpPr>
            <a:spLocks noGrp="1"/>
          </p:cNvSpPr>
          <p:nvPr>
            <p:ph type="ctrTitle"/>
          </p:nvPr>
        </p:nvSpPr>
        <p:spPr>
          <a:xfrm>
            <a:off x="777242" y="365125"/>
            <a:ext cx="10637518" cy="973021"/>
          </a:xfrm>
        </p:spPr>
        <p:txBody>
          <a:bodyPr/>
          <a:lstStyle/>
          <a:p>
            <a:r>
              <a:rPr lang="en-GB" sz="3200" dirty="0">
                <a:latin typeface="Arial" panose="020B0604020202020204" pitchFamily="34" charset="0"/>
                <a:ea typeface="Calibri" panose="020F0502020204030204" pitchFamily="34" charset="0"/>
                <a:cs typeface="Arial" panose="020B0604020202020204" pitchFamily="34" charset="0"/>
              </a:rPr>
              <a:t>What did the audience members say?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AC94A066-4044-F44E-8748-F63A15A489E0}"/>
              </a:ext>
            </a:extLst>
          </p:cNvPr>
          <p:cNvSpPr>
            <a:spLocks noGrp="1"/>
          </p:cNvSpPr>
          <p:nvPr>
            <p:ph idx="1"/>
          </p:nvPr>
        </p:nvSpPr>
        <p:spPr>
          <a:xfrm>
            <a:off x="719403" y="1124744"/>
            <a:ext cx="10753195" cy="4888430"/>
          </a:xfrm>
        </p:spPr>
        <p:txBody>
          <a:bodyPr>
            <a:normAutofit lnSpcReduction="10000"/>
          </a:bodyPr>
          <a:lstStyle/>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‘Thank you very much for raising awareness and having conversations on violence particularly towards women. Hopefully this will get people in general to self reflect and look for ways to improve their selves and be a better example for family and community.’</a:t>
            </a:r>
            <a:endParaRPr lang="en-AU" sz="1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‘It is an incredible initiative to create awareness.’</a:t>
            </a:r>
            <a:endParaRPr lang="en-AU" sz="1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a:lnSpc>
                <a:spcPct val="200000"/>
              </a:lnSpc>
              <a:buClr>
                <a:schemeClr val="accent5"/>
              </a:buClr>
              <a:buFont typeface="Wingdings" pitchFamily="2" charset="2"/>
              <a:buChar char="v"/>
            </a:pPr>
            <a:r>
              <a:rPr lang="en-AU" sz="22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‘This is a great initiative. Many many more are needed to even make a dent in the societal mindsets and prejudices.’</a:t>
            </a:r>
          </a:p>
          <a:p>
            <a:endParaRPr lang="en-US" dirty="0"/>
          </a:p>
        </p:txBody>
      </p:sp>
    </p:spTree>
    <p:extLst>
      <p:ext uri="{BB962C8B-B14F-4D97-AF65-F5344CB8AC3E}">
        <p14:creationId xmlns:p14="http://schemas.microsoft.com/office/powerpoint/2010/main" xmlns="" val="321996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DD77E-622A-764A-9C36-307624EF0436}"/>
              </a:ext>
            </a:extLst>
          </p:cNvPr>
          <p:cNvSpPr>
            <a:spLocks noGrp="1"/>
          </p:cNvSpPr>
          <p:nvPr>
            <p:ph type="ctrTitle"/>
          </p:nvPr>
        </p:nvSpPr>
        <p:spPr>
          <a:xfrm>
            <a:off x="493643" y="228600"/>
            <a:ext cx="11562521" cy="896144"/>
          </a:xfrm>
        </p:spPr>
        <p:txBody>
          <a:bodyPr>
            <a:normAutofit fontScale="90000"/>
          </a:bodyPr>
          <a:lstStyle/>
          <a:p>
            <a:r>
              <a:rPr lang="en-GB" sz="3200" dirty="0">
                <a:latin typeface="Arial" panose="020B0604020202020204" pitchFamily="34" charset="0"/>
                <a:ea typeface="Helvetica Neue" panose="02000503000000020004" pitchFamily="2" charset="0"/>
                <a:cs typeface="Arial" panose="020B0604020202020204" pitchFamily="34" charset="0"/>
              </a:rPr>
              <a:t/>
            </a:r>
            <a:br>
              <a:rPr lang="en-GB" sz="3200" dirty="0">
                <a:latin typeface="Arial" panose="020B0604020202020204" pitchFamily="34" charset="0"/>
                <a:ea typeface="Helvetica Neue" panose="02000503000000020004" pitchFamily="2" charset="0"/>
                <a:cs typeface="Arial" panose="020B0604020202020204" pitchFamily="34" charset="0"/>
              </a:rPr>
            </a:br>
            <a:r>
              <a:rPr lang="en-GB" sz="3600" dirty="0">
                <a:latin typeface="Arial" panose="020B0604020202020204" pitchFamily="34" charset="0"/>
                <a:ea typeface="Helvetica Neue" panose="02000503000000020004" pitchFamily="2" charset="0"/>
                <a:cs typeface="Arial" panose="020B0604020202020204" pitchFamily="34" charset="0"/>
              </a:rPr>
              <a:t>Messages audience members took from the performance </a:t>
            </a:r>
            <a:r>
              <a:rPr lang="en-AU"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
            </a:r>
            <a:br>
              <a:rPr lang="en-AU"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br>
            <a:endParaRPr lang="en-US" dirty="0"/>
          </a:p>
        </p:txBody>
      </p:sp>
      <p:sp>
        <p:nvSpPr>
          <p:cNvPr id="3" name="Content Placeholder 2">
            <a:extLst>
              <a:ext uri="{FF2B5EF4-FFF2-40B4-BE49-F238E27FC236}">
                <a16:creationId xmlns:a16="http://schemas.microsoft.com/office/drawing/2014/main" xmlns="" id="{627090F5-C964-2D4A-ABC3-24460AC8E204}"/>
              </a:ext>
            </a:extLst>
          </p:cNvPr>
          <p:cNvSpPr>
            <a:spLocks noGrp="1"/>
          </p:cNvSpPr>
          <p:nvPr>
            <p:ph idx="1"/>
          </p:nvPr>
        </p:nvSpPr>
        <p:spPr>
          <a:xfrm>
            <a:off x="719403" y="1124744"/>
            <a:ext cx="10978954" cy="5504656"/>
          </a:xfrm>
        </p:spPr>
        <p:txBody>
          <a:bodyPr/>
          <a:lstStyle/>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‘Speaking up for yourself but also for others is important’</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‘The interrelationship between racism, violence, culture, family, social pressures and gender’</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‘Don’t stand by when you see domestic violence.’</a:t>
            </a:r>
          </a:p>
          <a:p>
            <a:pPr>
              <a:lnSpc>
                <a:spcPct val="200000"/>
              </a:lnSpc>
              <a:buClr>
                <a:schemeClr val="accent5"/>
              </a:buClr>
              <a:buFont typeface="Wingdings" pitchFamily="2" charset="2"/>
              <a:buChar char="v"/>
            </a:pPr>
            <a:r>
              <a:rPr lang="en-AU" sz="24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Violence can take many forms and is a social issue we need to address, whether for ourselves or someone else in the community.</a:t>
            </a:r>
            <a:r>
              <a:rPr lang="en-AU" sz="24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a:t>
            </a:r>
            <a:endParaRPr lang="en-US" sz="24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xmlns="" val="36619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E25692-3B67-BC4A-6F4C-16AC0F70F68B}"/>
              </a:ext>
            </a:extLst>
          </p:cNvPr>
          <p:cNvSpPr>
            <a:spLocks noGrp="1"/>
          </p:cNvSpPr>
          <p:nvPr>
            <p:ph type="title"/>
          </p:nvPr>
        </p:nvSpPr>
        <p:spPr/>
        <p:txBody>
          <a:bodyPr>
            <a:normAutofit/>
          </a:bodyPr>
          <a:lstStyle/>
          <a:p>
            <a:pPr algn="ctr"/>
            <a:r>
              <a:rPr lang="en-US" sz="4400" dirty="0">
                <a:latin typeface="Arial" panose="020B0604020202020204" pitchFamily="34" charset="0"/>
                <a:cs typeface="Arial" panose="020B0604020202020204" pitchFamily="34" charset="0"/>
              </a:rPr>
              <a:t>From the first workshop… </a:t>
            </a:r>
          </a:p>
        </p:txBody>
      </p:sp>
      <p:pic>
        <p:nvPicPr>
          <p:cNvPr id="4" name="Content Placeholder 3">
            <a:extLst>
              <a:ext uri="{FF2B5EF4-FFF2-40B4-BE49-F238E27FC236}">
                <a16:creationId xmlns:a16="http://schemas.microsoft.com/office/drawing/2014/main" xmlns="" id="{EA428EDC-A740-5344-EC52-F4B8F41E2E5E}"/>
              </a:ext>
            </a:extLst>
          </p:cNvPr>
          <p:cNvPicPr>
            <a:picLocks noGrp="1" noChangeAspect="1"/>
          </p:cNvPicPr>
          <p:nvPr>
            <p:ph idx="1"/>
          </p:nvPr>
        </p:nvPicPr>
        <p:blipFill>
          <a:blip r:embed="rId2" cstate="print"/>
          <a:stretch>
            <a:fillRect/>
          </a:stretch>
        </p:blipFill>
        <p:spPr>
          <a:xfrm>
            <a:off x="1613645" y="1825625"/>
            <a:ext cx="9265043" cy="4497116"/>
          </a:xfrm>
          <a:prstGeom prst="rect">
            <a:avLst/>
          </a:prstGeom>
        </p:spPr>
      </p:pic>
    </p:spTree>
    <p:extLst>
      <p:ext uri="{BB962C8B-B14F-4D97-AF65-F5344CB8AC3E}">
        <p14:creationId xmlns:p14="http://schemas.microsoft.com/office/powerpoint/2010/main" xmlns="" val="1120378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on a stage&#10;&#10;Description automatically generated">
            <a:extLst>
              <a:ext uri="{FF2B5EF4-FFF2-40B4-BE49-F238E27FC236}">
                <a16:creationId xmlns:a16="http://schemas.microsoft.com/office/drawing/2014/main" xmlns="" id="{30DD6B79-C0F3-FF0C-30AA-57FFEE031A4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69422" y="9878"/>
            <a:ext cx="8812363" cy="6838244"/>
          </a:xfrm>
        </p:spPr>
      </p:pic>
      <p:sp>
        <p:nvSpPr>
          <p:cNvPr id="2" name="Title 1">
            <a:extLst>
              <a:ext uri="{FF2B5EF4-FFF2-40B4-BE49-F238E27FC236}">
                <a16:creationId xmlns:a16="http://schemas.microsoft.com/office/drawing/2014/main" xmlns="" id="{3FDC0F95-D969-665D-6CB1-D6C3845C35C7}"/>
              </a:ext>
            </a:extLst>
          </p:cNvPr>
          <p:cNvSpPr>
            <a:spLocks noGrp="1"/>
          </p:cNvSpPr>
          <p:nvPr>
            <p:ph type="title"/>
          </p:nvPr>
        </p:nvSpPr>
        <p:spPr/>
        <p:txBody>
          <a:bodyPr>
            <a:normAutofit/>
          </a:bodyPr>
          <a:lstStyle/>
          <a:p>
            <a:pPr algn="ctr"/>
            <a:r>
              <a:rPr lang="en-US" sz="4400" dirty="0">
                <a:latin typeface="Arial" panose="020B0604020202020204" pitchFamily="34" charset="0"/>
                <a:cs typeface="Arial" panose="020B0604020202020204" pitchFamily="34" charset="0"/>
              </a:rPr>
              <a:t>To the final standing ovation</a:t>
            </a:r>
          </a:p>
        </p:txBody>
      </p:sp>
    </p:spTree>
    <p:extLst>
      <p:ext uri="{BB962C8B-B14F-4D97-AF65-F5344CB8AC3E}">
        <p14:creationId xmlns:p14="http://schemas.microsoft.com/office/powerpoint/2010/main" xmlns="" val="1575375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CDAD7-A261-41A9-4E5C-0AE77EDE94A1}"/>
              </a:ext>
            </a:extLst>
          </p:cNvPr>
          <p:cNvSpPr>
            <a:spLocks noGrp="1"/>
          </p:cNvSpPr>
          <p:nvPr>
            <p:ph type="title"/>
          </p:nvPr>
        </p:nvSpPr>
        <p:spPr>
          <a:xfrm>
            <a:off x="620487" y="365126"/>
            <a:ext cx="11311684" cy="849078"/>
          </a:xfrm>
        </p:spPr>
        <p:txBody>
          <a:bodyPr>
            <a:normAutofit/>
          </a:bodyPr>
          <a:lstStyle/>
          <a:p>
            <a:r>
              <a:rPr lang="en-AU" sz="3600" dirty="0">
                <a:latin typeface="Arial" panose="020B0604020202020204" pitchFamily="34" charset="0"/>
                <a:cs typeface="Arial" panose="020B0604020202020204" pitchFamily="34" charset="0"/>
              </a:rPr>
              <a:t>National Dowry Abuse Prevention Project Outputs </a:t>
            </a:r>
          </a:p>
        </p:txBody>
      </p:sp>
      <p:sp>
        <p:nvSpPr>
          <p:cNvPr id="3" name="Content Placeholder 2">
            <a:extLst>
              <a:ext uri="{FF2B5EF4-FFF2-40B4-BE49-F238E27FC236}">
                <a16:creationId xmlns:a16="http://schemas.microsoft.com/office/drawing/2014/main" xmlns="" id="{9B655F67-2A18-5538-62A5-814B0EED512F}"/>
              </a:ext>
            </a:extLst>
          </p:cNvPr>
          <p:cNvSpPr>
            <a:spLocks noGrp="1"/>
          </p:cNvSpPr>
          <p:nvPr>
            <p:ph idx="1"/>
          </p:nvPr>
        </p:nvSpPr>
        <p:spPr>
          <a:xfrm>
            <a:off x="698863" y="1214204"/>
            <a:ext cx="10794274" cy="5175711"/>
          </a:xfrm>
        </p:spPr>
        <p:txBody>
          <a:bodyPr>
            <a:normAutofit/>
          </a:bodyPr>
          <a:lstStyle/>
          <a:p>
            <a:pPr marL="0" indent="0">
              <a:buNone/>
            </a:pPr>
            <a:r>
              <a:rPr lang="en-US" sz="2200" dirty="0"/>
              <a:t>Ran national </a:t>
            </a:r>
            <a:r>
              <a:rPr lang="en-US" sz="2400" dirty="0"/>
              <a:t>surveys </a:t>
            </a:r>
            <a:r>
              <a:rPr lang="en-US" sz="2400" dirty="0" err="1"/>
              <a:t>targetted</a:t>
            </a:r>
            <a:r>
              <a:rPr lang="en-US" sz="2400" dirty="0"/>
              <a:t> at:</a:t>
            </a:r>
          </a:p>
          <a:p>
            <a:pPr lvl="1"/>
            <a:r>
              <a:rPr lang="en-US" sz="2200" dirty="0"/>
              <a:t>the South Asian community around the prevalence of dowry abuse in Australia</a:t>
            </a:r>
          </a:p>
          <a:p>
            <a:pPr lvl="1"/>
            <a:r>
              <a:rPr lang="en-US" sz="2200" dirty="0"/>
              <a:t>Service providers </a:t>
            </a:r>
          </a:p>
          <a:p>
            <a:r>
              <a:rPr lang="en-US" sz="2400" dirty="0"/>
              <a:t>Conducted five national online focus groups with South Asian community members</a:t>
            </a:r>
          </a:p>
          <a:p>
            <a:r>
              <a:rPr lang="en-US" sz="2400" dirty="0"/>
              <a:t>Prepared national workshops titled: “Demand Equality, Not Dowry”</a:t>
            </a:r>
          </a:p>
          <a:p>
            <a:r>
              <a:rPr lang="en-US" sz="2400" dirty="0"/>
              <a:t>Trained 15 trainers nationally to run the workshops</a:t>
            </a:r>
          </a:p>
          <a:p>
            <a:r>
              <a:rPr lang="en-US" sz="2400" dirty="0"/>
              <a:t> 36 “Demand Equality, Not Dowry” workshops were conducted nationally</a:t>
            </a:r>
          </a:p>
          <a:p>
            <a:r>
              <a:rPr lang="en-US" sz="2400" dirty="0"/>
              <a:t>Ran a focus group with trainers to reflect on the project outcomes</a:t>
            </a:r>
          </a:p>
          <a:p>
            <a:r>
              <a:rPr lang="en-US" sz="2400" dirty="0"/>
              <a:t>Produced an academic paper on “Heath Impacts of Dowry Abuse” published 2022 in MJA </a:t>
            </a:r>
          </a:p>
          <a:p>
            <a:r>
              <a:rPr lang="en-US" sz="2400" dirty="0"/>
              <a:t>Produced a report </a:t>
            </a:r>
            <a:r>
              <a:rPr lang="en-US" sz="2400" dirty="0" err="1"/>
              <a:t>analysing</a:t>
            </a:r>
            <a:r>
              <a:rPr lang="en-US" sz="2400" dirty="0"/>
              <a:t> the themes raised in the focus groups</a:t>
            </a:r>
          </a:p>
          <a:p>
            <a:r>
              <a:rPr lang="en-US" sz="2400" dirty="0"/>
              <a:t>Grant extended into 2023 -24 to scale up the </a:t>
            </a:r>
            <a:r>
              <a:rPr lang="en-US" sz="2200" dirty="0"/>
              <a:t>output</a:t>
            </a:r>
            <a:r>
              <a:rPr lang="en-US" sz="2400" dirty="0"/>
              <a:t> to reach thousands   </a:t>
            </a:r>
          </a:p>
          <a:p>
            <a:endParaRPr lang="en-AU" dirty="0"/>
          </a:p>
        </p:txBody>
      </p:sp>
    </p:spTree>
    <p:extLst>
      <p:ext uri="{BB962C8B-B14F-4D97-AF65-F5344CB8AC3E}">
        <p14:creationId xmlns:p14="http://schemas.microsoft.com/office/powerpoint/2010/main" xmlns="" val="4272585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2AF0F-7553-C0D2-3BBB-661FF8A39EA1}"/>
              </a:ext>
            </a:extLst>
          </p:cNvPr>
          <p:cNvSpPr>
            <a:spLocks noGrp="1"/>
          </p:cNvSpPr>
          <p:nvPr>
            <p:ph type="title"/>
          </p:nvPr>
        </p:nvSpPr>
        <p:spPr>
          <a:xfrm>
            <a:off x="0" y="75599"/>
            <a:ext cx="12192000" cy="1325563"/>
          </a:xfrm>
        </p:spPr>
        <p:txBody>
          <a:bodyPr>
            <a:normAutofit/>
          </a:bodyPr>
          <a:lstStyle/>
          <a:p>
            <a:r>
              <a:rPr lang="en-US" sz="4400" dirty="0">
                <a:latin typeface="Arial" panose="020B0604020202020204" pitchFamily="34" charset="0"/>
                <a:cs typeface="Arial" panose="020B0604020202020204" pitchFamily="34" charset="0"/>
              </a:rPr>
              <a:t>The project brought the community together</a:t>
            </a:r>
          </a:p>
        </p:txBody>
      </p:sp>
      <p:pic>
        <p:nvPicPr>
          <p:cNvPr id="6" name="Content Placeholder 5" descr="A group of people standing together&#10;&#10;Description automatically generated">
            <a:extLst>
              <a:ext uri="{FF2B5EF4-FFF2-40B4-BE49-F238E27FC236}">
                <a16:creationId xmlns:a16="http://schemas.microsoft.com/office/drawing/2014/main" xmlns="" id="{3ADCF42C-51C3-5076-5805-DF136DA6FD7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28889" y="1357334"/>
            <a:ext cx="7334222" cy="5500666"/>
          </a:xfrm>
        </p:spPr>
      </p:pic>
    </p:spTree>
    <p:extLst>
      <p:ext uri="{BB962C8B-B14F-4D97-AF65-F5344CB8AC3E}">
        <p14:creationId xmlns:p14="http://schemas.microsoft.com/office/powerpoint/2010/main" xmlns="" val="3471687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xmlns="" id="{D978FD38-98EF-FF62-33B4-D08273215FA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46411" y="0"/>
            <a:ext cx="10750304" cy="8032577"/>
          </a:xfrm>
        </p:spPr>
      </p:pic>
      <p:sp>
        <p:nvSpPr>
          <p:cNvPr id="2" name="Title 1">
            <a:extLst>
              <a:ext uri="{FF2B5EF4-FFF2-40B4-BE49-F238E27FC236}">
                <a16:creationId xmlns:a16="http://schemas.microsoft.com/office/drawing/2014/main" xmlns="" id="{266E094A-5895-6038-E982-694CF909392B}"/>
              </a:ext>
            </a:extLst>
          </p:cNvPr>
          <p:cNvSpPr>
            <a:spLocks noGrp="1"/>
          </p:cNvSpPr>
          <p:nvPr>
            <p:ph type="title"/>
          </p:nvPr>
        </p:nvSpPr>
        <p:spPr>
          <a:xfrm>
            <a:off x="465008" y="331672"/>
            <a:ext cx="10637518" cy="1325563"/>
          </a:xfrm>
        </p:spPr>
        <p:txBody>
          <a:bodyPr>
            <a:normAutofit/>
          </a:bodyPr>
          <a:lstStyle/>
          <a:p>
            <a:pPr algn="ctr"/>
            <a:r>
              <a:rPr lang="en-US" sz="4400" dirty="0">
                <a:latin typeface="Arial" panose="020B0604020202020204" pitchFamily="34" charset="0"/>
                <a:cs typeface="Arial" panose="020B0604020202020204" pitchFamily="34" charset="0"/>
              </a:rPr>
              <a:t>Created an amazing group of actors</a:t>
            </a:r>
          </a:p>
        </p:txBody>
      </p:sp>
    </p:spTree>
    <p:extLst>
      <p:ext uri="{BB962C8B-B14F-4D97-AF65-F5344CB8AC3E}">
        <p14:creationId xmlns:p14="http://schemas.microsoft.com/office/powerpoint/2010/main" xmlns="" val="3258828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10DCA4-7382-E5EF-4783-DF255C21BC97}"/>
              </a:ext>
            </a:extLst>
          </p:cNvPr>
          <p:cNvSpPr>
            <a:spLocks noGrp="1"/>
          </p:cNvSpPr>
          <p:nvPr>
            <p:ph sz="half" idx="1"/>
          </p:nvPr>
        </p:nvSpPr>
        <p:spPr>
          <a:xfrm>
            <a:off x="777242" y="1690688"/>
            <a:ext cx="5242560" cy="4590842"/>
          </a:xfrm>
        </p:spPr>
        <p:txBody>
          <a:bodyPr>
            <a:normAutofit/>
          </a:bodyPr>
          <a:lstStyle/>
          <a:p>
            <a:r>
              <a:rPr lang="en-US" sz="2400" dirty="0"/>
              <a:t>The team leader managed and coordinated the project team, the theatre cast, the organisation and logistics</a:t>
            </a:r>
          </a:p>
          <a:p>
            <a:endParaRPr lang="en-US" sz="2400" dirty="0"/>
          </a:p>
          <a:p>
            <a:r>
              <a:rPr lang="en-US" sz="2400" dirty="0"/>
              <a:t>Team members contributed to planning, management, communication and promotion, especially through their community and professional networks</a:t>
            </a:r>
          </a:p>
        </p:txBody>
      </p:sp>
      <p:pic>
        <p:nvPicPr>
          <p:cNvPr id="5" name="Content Placeholder 4" descr="A group of women taking a selfie&#10;&#10;Description automatically generated">
            <a:extLst>
              <a:ext uri="{FF2B5EF4-FFF2-40B4-BE49-F238E27FC236}">
                <a16:creationId xmlns:a16="http://schemas.microsoft.com/office/drawing/2014/main" xmlns="" id="{225955AC-E5EC-B268-CF75-8895CD83421E}"/>
              </a:ext>
            </a:extLst>
          </p:cNvPr>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6579220" y="506378"/>
            <a:ext cx="5612780" cy="7483440"/>
          </a:xfrm>
          <a:prstGeom prst="rect">
            <a:avLst/>
          </a:prstGeom>
        </p:spPr>
      </p:pic>
      <p:sp>
        <p:nvSpPr>
          <p:cNvPr id="2" name="Title 1">
            <a:extLst>
              <a:ext uri="{FF2B5EF4-FFF2-40B4-BE49-F238E27FC236}">
                <a16:creationId xmlns:a16="http://schemas.microsoft.com/office/drawing/2014/main" xmlns="" id="{32B5BDEF-54C8-5307-104B-C6671C5CA758}"/>
              </a:ext>
            </a:extLst>
          </p:cNvPr>
          <p:cNvSpPr>
            <a:spLocks noGrp="1"/>
          </p:cNvSpPr>
          <p:nvPr>
            <p:ph type="title"/>
          </p:nvPr>
        </p:nvSpPr>
        <p:spPr>
          <a:xfrm>
            <a:off x="133815" y="60329"/>
            <a:ext cx="11414760" cy="1325563"/>
          </a:xfrm>
        </p:spPr>
        <p:txBody>
          <a:bodyPr>
            <a:normAutofit/>
          </a:bodyPr>
          <a:lstStyle/>
          <a:p>
            <a:pPr algn="ctr"/>
            <a:r>
              <a:rPr lang="en-US" sz="4400" dirty="0">
                <a:latin typeface="Arial" panose="020B0604020202020204" pitchFamily="34" charset="0"/>
                <a:cs typeface="Arial" panose="020B0604020202020204" pitchFamily="34" charset="0"/>
              </a:rPr>
              <a:t>Held together by an amazing Project Team</a:t>
            </a:r>
          </a:p>
        </p:txBody>
      </p:sp>
    </p:spTree>
    <p:extLst>
      <p:ext uri="{BB962C8B-B14F-4D97-AF65-F5344CB8AC3E}">
        <p14:creationId xmlns:p14="http://schemas.microsoft.com/office/powerpoint/2010/main" xmlns="" val="74080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23">
            <a:extLst>
              <a:ext uri="{FF2B5EF4-FFF2-40B4-BE49-F238E27FC236}">
                <a16:creationId xmlns:a16="http://schemas.microsoft.com/office/drawing/2014/main" xmlns="" id="{CD62DB5A-5AA0-4E7E-94AB-AD20F02CA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6" name="Rectangle 25">
            <a:extLst>
              <a:ext uri="{FF2B5EF4-FFF2-40B4-BE49-F238E27FC236}">
                <a16:creationId xmlns:a16="http://schemas.microsoft.com/office/drawing/2014/main" xmlns="" id="{0F086ECE-EF43-4B07-9DD0-59679471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7" name="Rectangle 27">
            <a:extLst>
              <a:ext uri="{FF2B5EF4-FFF2-40B4-BE49-F238E27FC236}">
                <a16:creationId xmlns:a16="http://schemas.microsoft.com/office/drawing/2014/main" xmlns="" id="{3CE74505-85B7-4C6D-8066-30E306CB8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8" name="Rectangle 29">
            <a:extLst>
              <a:ext uri="{FF2B5EF4-FFF2-40B4-BE49-F238E27FC236}">
                <a16:creationId xmlns:a16="http://schemas.microsoft.com/office/drawing/2014/main" xmlns="" id="{F518D20D-5F05-49C3-8900-68783F8AC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9" name="Rectangle 31">
            <a:extLst>
              <a:ext uri="{FF2B5EF4-FFF2-40B4-BE49-F238E27FC236}">
                <a16:creationId xmlns:a16="http://schemas.microsoft.com/office/drawing/2014/main" xmlns="" id="{FF50CA5B-2FF8-43D9-B7D8-3BDE1BFD3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xmlns="" id="{2BB6ED51-73AD-86C2-98ED-EDB99847D737}"/>
              </a:ext>
            </a:extLst>
          </p:cNvPr>
          <p:cNvSpPr>
            <a:spLocks noGrp="1"/>
          </p:cNvSpPr>
          <p:nvPr>
            <p:ph type="title"/>
          </p:nvPr>
        </p:nvSpPr>
        <p:spPr>
          <a:xfrm>
            <a:off x="777240" y="1122363"/>
            <a:ext cx="4347082" cy="2387600"/>
          </a:xfrm>
        </p:spPr>
        <p:txBody>
          <a:bodyPr vert="horz" lIns="91440" tIns="45720" rIns="91440" bIns="45720" rtlCol="0" anchor="b">
            <a:normAutofit/>
          </a:bodyPr>
          <a:lstStyle/>
          <a:p>
            <a:r>
              <a:rPr lang="en-US" i="1" dirty="0"/>
              <a:t>THANK YOU</a:t>
            </a:r>
            <a:br>
              <a:rPr lang="en-US" i="1" dirty="0"/>
            </a:br>
            <a:r>
              <a:rPr lang="en-US" i="1" dirty="0"/>
              <a:t> FOR LISTENING </a:t>
            </a:r>
          </a:p>
        </p:txBody>
      </p:sp>
      <p:sp>
        <p:nvSpPr>
          <p:cNvPr id="34" name="Rectangle 33">
            <a:extLst>
              <a:ext uri="{FF2B5EF4-FFF2-40B4-BE49-F238E27FC236}">
                <a16:creationId xmlns:a16="http://schemas.microsoft.com/office/drawing/2014/main" xmlns="" id="{421A1E60-9477-4E7A-A6B2-63B329C81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FFD10CC7-C6B7-4C9E-1A89-95CD05DA4364}"/>
              </a:ext>
            </a:extLst>
          </p:cNvPr>
          <p:cNvPicPr>
            <a:picLocks noGrp="1" noChangeAspect="1"/>
          </p:cNvPicPr>
          <p:nvPr>
            <p:ph idx="1"/>
          </p:nvPr>
        </p:nvPicPr>
        <p:blipFill>
          <a:blip r:embed="rId2" cstate="print"/>
          <a:stretch>
            <a:fillRect/>
          </a:stretch>
        </p:blipFill>
        <p:spPr>
          <a:xfrm>
            <a:off x="4346448" y="440871"/>
            <a:ext cx="7845552" cy="5976258"/>
          </a:xfrm>
          <a:prstGeom prst="rect">
            <a:avLst/>
          </a:prstGeom>
        </p:spPr>
      </p:pic>
    </p:spTree>
    <p:extLst>
      <p:ext uri="{BB962C8B-B14F-4D97-AF65-F5344CB8AC3E}">
        <p14:creationId xmlns:p14="http://schemas.microsoft.com/office/powerpoint/2010/main" xmlns="" val="2556556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0853B2-B486-EBCC-7776-BE32731322B2}"/>
              </a:ext>
            </a:extLst>
          </p:cNvPr>
          <p:cNvSpPr>
            <a:spLocks noGrp="1"/>
          </p:cNvSpPr>
          <p:nvPr>
            <p:ph type="title"/>
          </p:nvPr>
        </p:nvSpPr>
        <p:spPr/>
        <p:txBody>
          <a:bodyPr/>
          <a:lstStyle/>
          <a:p>
            <a:pPr algn="ctr"/>
            <a:r>
              <a:rPr lang="en-AU" dirty="0"/>
              <a:t>FLAGSHIP PROJECT 2022 - 2024</a:t>
            </a:r>
          </a:p>
        </p:txBody>
      </p:sp>
      <p:sp>
        <p:nvSpPr>
          <p:cNvPr id="3" name="Content Placeholder 2">
            <a:extLst>
              <a:ext uri="{FF2B5EF4-FFF2-40B4-BE49-F238E27FC236}">
                <a16:creationId xmlns:a16="http://schemas.microsoft.com/office/drawing/2014/main" xmlns="" id="{925E4E5A-3A9C-08ED-9F24-49AE4E974E9D}"/>
              </a:ext>
            </a:extLst>
          </p:cNvPr>
          <p:cNvSpPr>
            <a:spLocks noGrp="1"/>
          </p:cNvSpPr>
          <p:nvPr>
            <p:ph idx="1"/>
          </p:nvPr>
        </p:nvSpPr>
        <p:spPr/>
        <p:txBody>
          <a:bodyPr/>
          <a:lstStyle/>
          <a:p>
            <a:r>
              <a:rPr lang="en-AU" dirty="0"/>
              <a:t> </a:t>
            </a:r>
          </a:p>
        </p:txBody>
      </p:sp>
      <p:pic>
        <p:nvPicPr>
          <p:cNvPr id="4" name="Picture 3">
            <a:extLst>
              <a:ext uri="{FF2B5EF4-FFF2-40B4-BE49-F238E27FC236}">
                <a16:creationId xmlns:a16="http://schemas.microsoft.com/office/drawing/2014/main" xmlns="" id="{2F51590D-3370-F472-4104-F5A4F26B7A0B}"/>
              </a:ext>
            </a:extLst>
          </p:cNvPr>
          <p:cNvPicPr>
            <a:picLocks noChangeAspect="1"/>
          </p:cNvPicPr>
          <p:nvPr/>
        </p:nvPicPr>
        <p:blipFill>
          <a:blip r:embed="rId2" cstate="print"/>
          <a:stretch>
            <a:fillRect/>
          </a:stretch>
        </p:blipFill>
        <p:spPr>
          <a:xfrm>
            <a:off x="1038158" y="1369540"/>
            <a:ext cx="10115684" cy="5677914"/>
          </a:xfrm>
          <a:prstGeom prst="rect">
            <a:avLst/>
          </a:prstGeom>
        </p:spPr>
      </p:pic>
    </p:spTree>
    <p:extLst>
      <p:ext uri="{BB962C8B-B14F-4D97-AF65-F5344CB8AC3E}">
        <p14:creationId xmlns:p14="http://schemas.microsoft.com/office/powerpoint/2010/main" xmlns="" val="548729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11A71-E1B8-2F4A-87C2-7BD5EA26DE6A}"/>
              </a:ext>
            </a:extLst>
          </p:cNvPr>
          <p:cNvSpPr>
            <a:spLocks noGrp="1"/>
          </p:cNvSpPr>
          <p:nvPr>
            <p:ph type="ctrTitle"/>
          </p:nvPr>
        </p:nvSpPr>
        <p:spPr>
          <a:xfrm>
            <a:off x="100360" y="376011"/>
            <a:ext cx="11764537" cy="748734"/>
          </a:xfrm>
        </p:spPr>
        <p:txBody>
          <a:bodyPr>
            <a:noAutofit/>
          </a:bodyPr>
          <a:lstStyle/>
          <a:p>
            <a:pPr algn="ctr"/>
            <a:r>
              <a:rPr lang="en-US" sz="2400" dirty="0">
                <a:latin typeface="Arial" panose="020B0604020202020204" pitchFamily="34" charset="0"/>
                <a:cs typeface="Arial" panose="020B0604020202020204" pitchFamily="34" charset="0"/>
              </a:rPr>
              <a:t>Supporting Multicultural and Faith Communities to Prevent Family Violence</a:t>
            </a:r>
          </a:p>
        </p:txBody>
      </p:sp>
      <p:sp>
        <p:nvSpPr>
          <p:cNvPr id="3" name="Content Placeholder 2">
            <a:extLst>
              <a:ext uri="{FF2B5EF4-FFF2-40B4-BE49-F238E27FC236}">
                <a16:creationId xmlns:a16="http://schemas.microsoft.com/office/drawing/2014/main" xmlns="" id="{BF08A48F-F562-9C4F-9F79-1543B951E2FB}"/>
              </a:ext>
            </a:extLst>
          </p:cNvPr>
          <p:cNvSpPr>
            <a:spLocks noGrp="1"/>
          </p:cNvSpPr>
          <p:nvPr>
            <p:ph idx="1"/>
          </p:nvPr>
        </p:nvSpPr>
        <p:spPr>
          <a:xfrm>
            <a:off x="478971" y="1600199"/>
            <a:ext cx="10993627" cy="4881789"/>
          </a:xfrm>
        </p:spPr>
        <p:txBody>
          <a:bodyPr>
            <a:normAutofit/>
          </a:bodyPr>
          <a:lstStyle/>
          <a:p>
            <a:pPr marL="0" indent="0">
              <a:lnSpc>
                <a:spcPct val="150000"/>
              </a:lnSpc>
              <a:buNone/>
            </a:pPr>
            <a:r>
              <a:rPr lang="en-US" sz="2800" dirty="0">
                <a:solidFill>
                  <a:schemeClr val="tx1">
                    <a:lumMod val="65000"/>
                    <a:lumOff val="35000"/>
                  </a:schemeClr>
                </a:solidFill>
              </a:rPr>
              <a:t>The </a:t>
            </a:r>
            <a:r>
              <a:rPr lang="en-US" sz="2800" dirty="0" err="1">
                <a:solidFill>
                  <a:schemeClr val="tx1">
                    <a:lumMod val="65000"/>
                    <a:lumOff val="35000"/>
                  </a:schemeClr>
                </a:solidFill>
              </a:rPr>
              <a:t>Sneh</a:t>
            </a:r>
            <a:r>
              <a:rPr lang="en-US" sz="2800" dirty="0">
                <a:solidFill>
                  <a:schemeClr val="tx1">
                    <a:lumMod val="65000"/>
                    <a:lumOff val="35000"/>
                  </a:schemeClr>
                </a:solidFill>
              </a:rPr>
              <a:t> Theatre Project was funded through the Supporting Multicultural and Faith Communities to Prevent Family Violence: 2021 Grant Program under the DFFH  </a:t>
            </a:r>
          </a:p>
          <a:p>
            <a:pPr marL="0" indent="0">
              <a:lnSpc>
                <a:spcPct val="150000"/>
              </a:lnSpc>
              <a:buNone/>
            </a:pPr>
            <a:r>
              <a:rPr lang="en-US" sz="2800" dirty="0">
                <a:solidFill>
                  <a:schemeClr val="tx1">
                    <a:lumMod val="65000"/>
                    <a:lumOff val="35000"/>
                  </a:schemeClr>
                </a:solidFill>
              </a:rPr>
              <a:t> The Program will contribute to the </a:t>
            </a:r>
            <a:r>
              <a:rPr lang="en-US" sz="2800" b="1" dirty="0">
                <a:solidFill>
                  <a:schemeClr val="tx1">
                    <a:lumMod val="65000"/>
                    <a:lumOff val="35000"/>
                  </a:schemeClr>
                </a:solidFill>
              </a:rPr>
              <a:t>Victorian Government’s vision to create a Victoria free from violence</a:t>
            </a:r>
            <a:r>
              <a:rPr lang="en-US" sz="2800" dirty="0">
                <a:solidFill>
                  <a:schemeClr val="tx1">
                    <a:lumMod val="65000"/>
                    <a:lumOff val="35000"/>
                  </a:schemeClr>
                </a:solidFill>
              </a:rPr>
              <a:t> </a:t>
            </a:r>
          </a:p>
          <a:p>
            <a:pPr marL="0" indent="0">
              <a:lnSpc>
                <a:spcPct val="150000"/>
              </a:lnSpc>
              <a:buNone/>
            </a:pPr>
            <a:r>
              <a:rPr lang="en-US" sz="2800" dirty="0">
                <a:solidFill>
                  <a:schemeClr val="tx1">
                    <a:lumMod val="65000"/>
                    <a:lumOff val="35000"/>
                  </a:schemeClr>
                </a:solidFill>
              </a:rPr>
              <a:t> The program </a:t>
            </a:r>
            <a:r>
              <a:rPr lang="en-US" sz="2800" b="1" dirty="0">
                <a:solidFill>
                  <a:schemeClr val="tx1">
                    <a:lumMod val="65000"/>
                    <a:lumOff val="35000"/>
                  </a:schemeClr>
                </a:solidFill>
              </a:rPr>
              <a:t>uses </a:t>
            </a:r>
            <a:r>
              <a:rPr lang="en-US" sz="2800" b="1" i="1" dirty="0">
                <a:solidFill>
                  <a:schemeClr val="tx1">
                    <a:lumMod val="65000"/>
                    <a:lumOff val="35000"/>
                  </a:schemeClr>
                </a:solidFill>
              </a:rPr>
              <a:t>Change the Story: A Shared Framework </a:t>
            </a:r>
            <a:r>
              <a:rPr lang="en-US" sz="2800" i="1" dirty="0">
                <a:solidFill>
                  <a:schemeClr val="tx1">
                    <a:lumMod val="65000"/>
                    <a:lumOff val="35000"/>
                  </a:schemeClr>
                </a:solidFill>
              </a:rPr>
              <a:t> </a:t>
            </a:r>
            <a:r>
              <a:rPr lang="en-US" sz="2800" dirty="0">
                <a:solidFill>
                  <a:schemeClr val="tx1">
                    <a:lumMod val="65000"/>
                    <a:lumOff val="35000"/>
                  </a:schemeClr>
                </a:solidFill>
              </a:rPr>
              <a:t>as the knowledge base to guide the scope of prevention activity</a:t>
            </a:r>
          </a:p>
          <a:p>
            <a:endParaRPr lang="en-US" dirty="0"/>
          </a:p>
        </p:txBody>
      </p:sp>
    </p:spTree>
    <p:extLst>
      <p:ext uri="{BB962C8B-B14F-4D97-AF65-F5344CB8AC3E}">
        <p14:creationId xmlns:p14="http://schemas.microsoft.com/office/powerpoint/2010/main" xmlns="" val="2339265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BB1BE-7060-2849-8CA8-85D659E27135}"/>
              </a:ext>
            </a:extLst>
          </p:cNvPr>
          <p:cNvSpPr>
            <a:spLocks noGrp="1"/>
          </p:cNvSpPr>
          <p:nvPr>
            <p:ph type="ctrTitle"/>
          </p:nvPr>
        </p:nvSpPr>
        <p:spPr/>
        <p:txBody>
          <a:bodyPr/>
          <a:lstStyle/>
          <a:p>
            <a:r>
              <a:rPr lang="en-US" sz="3200" dirty="0">
                <a:latin typeface="Arial" panose="020B0604020202020204" pitchFamily="34" charset="0"/>
                <a:cs typeface="Arial" panose="020B0604020202020204" pitchFamily="34" charset="0"/>
              </a:rPr>
              <a:t>About the grant program</a:t>
            </a:r>
          </a:p>
        </p:txBody>
      </p:sp>
      <p:sp>
        <p:nvSpPr>
          <p:cNvPr id="3" name="Content Placeholder 2">
            <a:extLst>
              <a:ext uri="{FF2B5EF4-FFF2-40B4-BE49-F238E27FC236}">
                <a16:creationId xmlns:a16="http://schemas.microsoft.com/office/drawing/2014/main" xmlns="" id="{60139BA8-27C2-FF46-94AD-6B476E6A4F87}"/>
              </a:ext>
            </a:extLst>
          </p:cNvPr>
          <p:cNvSpPr>
            <a:spLocks noGrp="1"/>
          </p:cNvSpPr>
          <p:nvPr>
            <p:ph idx="1"/>
          </p:nvPr>
        </p:nvSpPr>
        <p:spPr>
          <a:xfrm>
            <a:off x="719403" y="1973766"/>
            <a:ext cx="10753195" cy="4478404"/>
          </a:xfrm>
        </p:spPr>
        <p:txBody>
          <a:bodyPr/>
          <a:lstStyle/>
          <a:p>
            <a:pPr marL="0" indent="0" fontAlgn="base">
              <a:lnSpc>
                <a:spcPct val="150000"/>
              </a:lnSpc>
              <a:spcAft>
                <a:spcPts val="600"/>
              </a:spcAft>
              <a:buNone/>
            </a:pPr>
            <a:r>
              <a:rPr lang="en-AU" sz="2000" dirty="0">
                <a:solidFill>
                  <a:schemeClr val="tx1">
                    <a:lumMod val="65000"/>
                    <a:lumOff val="35000"/>
                  </a:schemeClr>
                </a:solidFill>
                <a:effectLst/>
                <a:latin typeface="Arial" panose="020B0604020202020204" pitchFamily="34" charset="0"/>
                <a:ea typeface="MS Gothic" panose="020B0609070205080204" pitchFamily="49" charset="-128"/>
                <a:cs typeface="Arial" panose="020B0604020202020204" pitchFamily="34" charset="0"/>
              </a:rPr>
              <a:t>The objectives of the Supporting Multicultural and Faith Communities to Prevent Family Violence 2021 Program are to: </a:t>
            </a:r>
            <a:r>
              <a:rPr lang="en-AU" sz="2000" dirty="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 </a:t>
            </a:r>
            <a:endParaRPr lang="en-AU" sz="2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deepen and expand primary prevention and early intervention activity</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enhance knowledge of successful primary prevention and early intervention activity</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strengthen the capacity of organisations </a:t>
            </a:r>
          </a:p>
          <a:p>
            <a:pPr lvl="0">
              <a:lnSpc>
                <a:spcPct val="150000"/>
              </a:lnSpc>
              <a:spcAft>
                <a:spcPts val="200"/>
              </a:spcAft>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improve the identification and response to victim survivors of violence</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7471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BB1BE-7060-2849-8CA8-85D659E27135}"/>
              </a:ext>
            </a:extLst>
          </p:cNvPr>
          <p:cNvSpPr>
            <a:spLocks noGrp="1"/>
          </p:cNvSpPr>
          <p:nvPr>
            <p:ph type="ctrTitle"/>
          </p:nvPr>
        </p:nvSpPr>
        <p:spPr/>
        <p:txBody>
          <a:bodyPr/>
          <a:lstStyle/>
          <a:p>
            <a:r>
              <a:rPr lang="en-US" sz="3200" dirty="0">
                <a:latin typeface="Arial" panose="020B0604020202020204" pitchFamily="34" charset="0"/>
                <a:cs typeface="Arial" panose="020B0604020202020204" pitchFamily="34" charset="0"/>
              </a:rPr>
              <a:t>About the grant program</a:t>
            </a:r>
          </a:p>
        </p:txBody>
      </p:sp>
      <p:sp>
        <p:nvSpPr>
          <p:cNvPr id="3" name="Content Placeholder 2">
            <a:extLst>
              <a:ext uri="{FF2B5EF4-FFF2-40B4-BE49-F238E27FC236}">
                <a16:creationId xmlns:a16="http://schemas.microsoft.com/office/drawing/2014/main" xmlns="" id="{60139BA8-27C2-FF46-94AD-6B476E6A4F87}"/>
              </a:ext>
            </a:extLst>
          </p:cNvPr>
          <p:cNvSpPr>
            <a:spLocks noGrp="1"/>
          </p:cNvSpPr>
          <p:nvPr>
            <p:ph idx="1"/>
          </p:nvPr>
        </p:nvSpPr>
        <p:spPr>
          <a:xfrm>
            <a:off x="719403" y="1973766"/>
            <a:ext cx="10753195" cy="4478404"/>
          </a:xfrm>
        </p:spPr>
        <p:txBody>
          <a:bodyPr/>
          <a:lstStyle/>
          <a:p>
            <a:pPr marL="0" indent="0" fontAlgn="base">
              <a:lnSpc>
                <a:spcPct val="150000"/>
              </a:lnSpc>
              <a:spcAft>
                <a:spcPts val="600"/>
              </a:spcAft>
              <a:buNone/>
            </a:pPr>
            <a:r>
              <a:rPr lang="en-AU" sz="2000" dirty="0">
                <a:solidFill>
                  <a:schemeClr val="tx1">
                    <a:lumMod val="65000"/>
                    <a:lumOff val="35000"/>
                  </a:schemeClr>
                </a:solidFill>
                <a:effectLst/>
                <a:latin typeface="Arial" panose="020B0604020202020204" pitchFamily="34" charset="0"/>
                <a:ea typeface="MS Gothic" panose="020B0609070205080204" pitchFamily="49" charset="-128"/>
                <a:cs typeface="Arial" panose="020B0604020202020204" pitchFamily="34" charset="0"/>
              </a:rPr>
              <a:t>The objectives of the Supporting Multicultural and Faith Communities to Prevent Family Violence 2021 Program are to: </a:t>
            </a:r>
            <a:r>
              <a:rPr lang="en-AU" sz="2000" dirty="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 </a:t>
            </a:r>
            <a:endParaRPr lang="en-AU" sz="2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deepen and expand primary prevention and early intervention activity</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enhance knowledge of successful primary prevention and early intervention activity</a:t>
            </a:r>
          </a:p>
          <a:p>
            <a:pPr lvl="0">
              <a:lnSpc>
                <a:spcPct val="150000"/>
              </a:lnSpc>
              <a:spcAft>
                <a:spcPts val="200"/>
              </a:spcAft>
              <a:buClr>
                <a:schemeClr val="accent5"/>
              </a:buClr>
              <a:buFont typeface="Wingdings" pitchFamily="2" charset="2"/>
              <a:buChar char="v"/>
            </a:pPr>
            <a:r>
              <a:rPr lang="en-AU" sz="2000" dirty="0">
                <a:solidFill>
                  <a:schemeClr val="tx1">
                    <a:lumMod val="65000"/>
                    <a:lumOff val="35000"/>
                  </a:schemeClr>
                </a:solidFill>
                <a:effectLst/>
                <a:latin typeface="Arial" panose="020B0604020202020204" pitchFamily="34" charset="0"/>
                <a:ea typeface="Times" pitchFamily="2" charset="0"/>
                <a:cs typeface="Arial" panose="020B0604020202020204" pitchFamily="34" charset="0"/>
              </a:rPr>
              <a:t>strengthen the capacity of organisations </a:t>
            </a:r>
          </a:p>
          <a:p>
            <a:pPr lvl="0">
              <a:lnSpc>
                <a:spcPct val="150000"/>
              </a:lnSpc>
              <a:spcAft>
                <a:spcPts val="200"/>
              </a:spcAft>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improve the identification and response to victim survivors of violence</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6347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04E91D-7A09-6B4E-B95B-81399FB72B54}"/>
              </a:ext>
            </a:extLst>
          </p:cNvPr>
          <p:cNvSpPr>
            <a:spLocks noGrp="1"/>
          </p:cNvSpPr>
          <p:nvPr>
            <p:ph type="ctrTitle"/>
          </p:nvPr>
        </p:nvSpPr>
        <p:spPr>
          <a:xfrm>
            <a:off x="838199" y="548464"/>
            <a:ext cx="5158840" cy="813206"/>
          </a:xfrm>
        </p:spPr>
        <p:txBody>
          <a:bodyPr vert="horz" lIns="91440" tIns="45720" rIns="91440" bIns="45720" rtlCol="0" anchor="ctr">
            <a:normAutofit/>
          </a:bodyPr>
          <a:lstStyle/>
          <a:p>
            <a:pPr defTabSz="914400" eaLnBrk="1" hangingPunct="1">
              <a:lnSpc>
                <a:spcPct val="90000"/>
              </a:lnSpc>
            </a:pPr>
            <a:r>
              <a:rPr lang="en-US" sz="3200" dirty="0">
                <a:effectLst/>
                <a:latin typeface="Arial" panose="020B0604020202020204" pitchFamily="34" charset="0"/>
                <a:ea typeface="Calibri" panose="020F0502020204030204" pitchFamily="34" charset="0"/>
                <a:cs typeface="Arial" panose="020B0604020202020204" pitchFamily="34" charset="0"/>
              </a:rPr>
              <a:t>SNEH Theatre Project </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21" name="Content Placeholder 8">
            <a:extLst>
              <a:ext uri="{FF2B5EF4-FFF2-40B4-BE49-F238E27FC236}">
                <a16:creationId xmlns:a16="http://schemas.microsoft.com/office/drawing/2014/main" xmlns="" id="{F1373EFB-13DD-31AD-2C7A-9AD586ADCBD5}"/>
              </a:ext>
            </a:extLst>
          </p:cNvPr>
          <p:cNvSpPr>
            <a:spLocks noGrp="1"/>
          </p:cNvSpPr>
          <p:nvPr>
            <p:ph idx="1"/>
          </p:nvPr>
        </p:nvSpPr>
        <p:spPr>
          <a:xfrm>
            <a:off x="5252224" y="802888"/>
            <a:ext cx="6690731" cy="5811448"/>
          </a:xfrm>
        </p:spPr>
        <p:txBody>
          <a:bodyPr vert="horz" lIns="91440" tIns="45720" rIns="91440" bIns="45720" rtlCol="0">
            <a:normAutofit fontScale="85000" lnSpcReduction="20000"/>
          </a:bodyPr>
          <a:lstStyle/>
          <a:p>
            <a:pPr marL="0" indent="0">
              <a:buNone/>
            </a:pPr>
            <a:r>
              <a:rPr lang="en-US"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In partnership with the </a:t>
            </a:r>
            <a:r>
              <a:rPr lang="en-US" sz="2800"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Oorja</a:t>
            </a:r>
            <a:r>
              <a:rPr lang="en-US"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 Foundation</a:t>
            </a:r>
            <a:endParaRPr lang="en-AU"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AU"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AU"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Film director and photography: </a:t>
            </a:r>
          </a:p>
          <a:p>
            <a:pPr marL="0" indent="0">
              <a:buNone/>
            </a:pPr>
            <a:r>
              <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Emma Macey-Storch</a:t>
            </a:r>
            <a:endParaRPr lang="en-AU" sz="2800" dirty="0">
              <a:solidFill>
                <a:schemeClr val="tx1">
                  <a:lumMod val="65000"/>
                  <a:lumOff val="3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Evaluation: </a:t>
            </a:r>
          </a:p>
          <a:p>
            <a:pPr marL="0" indent="0">
              <a:buNone/>
            </a:pPr>
            <a:endParaRPr lang="en-GB" sz="28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Approved by the Melbourne Clinic Research Ethics Committee</a:t>
            </a:r>
          </a:p>
          <a:p>
            <a:pPr marL="0" indent="0">
              <a:buNone/>
            </a:pPr>
            <a:endPar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GB"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Funded by the Victorian Department of Families, Fairness and Housing under the ‘Supporting Multicultural and Faith Communities to Prevent Family Violence’ Grant Program</a:t>
            </a:r>
          </a:p>
          <a:p>
            <a:pPr marL="114300" indent="0" defTabSz="914400" eaLnBrk="1" hangingPunct="1">
              <a:lnSpc>
                <a:spcPct val="90000"/>
              </a:lnSpc>
              <a:buNone/>
            </a:pPr>
            <a:endParaRPr lang="en-GB" sz="14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xmlns="" id="{498B8FE0-7853-F24D-B61C-97D3EEC8F6DC}"/>
              </a:ext>
            </a:extLst>
          </p:cNvPr>
          <p:cNvPicPr/>
          <p:nvPr/>
        </p:nvPicPr>
        <p:blipFill>
          <a:blip r:embed="rId2" cstate="print"/>
          <a:srcRect l="-2889" t="-13794" r="-2833" b="-10354"/>
          <a:stretch>
            <a:fillRect/>
          </a:stretch>
        </p:blipFill>
        <p:spPr bwMode="auto">
          <a:xfrm>
            <a:off x="5252224" y="3467531"/>
            <a:ext cx="2386644" cy="520471"/>
          </a:xfrm>
          <a:prstGeom prst="rect">
            <a:avLst/>
          </a:prstGeom>
          <a:noFill/>
          <a:ln w="9525">
            <a:noFill/>
            <a:miter lim="800000"/>
            <a:headEnd/>
            <a:tailEnd/>
          </a:ln>
        </p:spPr>
      </p:pic>
      <p:pic>
        <p:nvPicPr>
          <p:cNvPr id="3" name="Picture 2">
            <a:extLst>
              <a:ext uri="{FF2B5EF4-FFF2-40B4-BE49-F238E27FC236}">
                <a16:creationId xmlns:a16="http://schemas.microsoft.com/office/drawing/2014/main" xmlns="" id="{8656E35D-8A79-D64D-53DA-942232275985}"/>
              </a:ext>
            </a:extLst>
          </p:cNvPr>
          <p:cNvPicPr>
            <a:picLocks noChangeAspect="1"/>
          </p:cNvPicPr>
          <p:nvPr/>
        </p:nvPicPr>
        <p:blipFill>
          <a:blip r:embed="rId3" cstate="print"/>
          <a:stretch>
            <a:fillRect/>
          </a:stretch>
        </p:blipFill>
        <p:spPr>
          <a:xfrm>
            <a:off x="1306712" y="1361670"/>
            <a:ext cx="2966595" cy="1153084"/>
          </a:xfrm>
          <a:prstGeom prst="rect">
            <a:avLst/>
          </a:prstGeom>
        </p:spPr>
      </p:pic>
      <p:pic>
        <p:nvPicPr>
          <p:cNvPr id="5" name="Picture 4">
            <a:extLst>
              <a:ext uri="{FF2B5EF4-FFF2-40B4-BE49-F238E27FC236}">
                <a16:creationId xmlns:a16="http://schemas.microsoft.com/office/drawing/2014/main" xmlns="" id="{C609233C-2A11-5272-97EC-EA82653AFC91}"/>
              </a:ext>
            </a:extLst>
          </p:cNvPr>
          <p:cNvPicPr>
            <a:picLocks noChangeAspect="1"/>
          </p:cNvPicPr>
          <p:nvPr/>
        </p:nvPicPr>
        <p:blipFill>
          <a:blip r:embed="rId4" cstate="print"/>
          <a:stretch>
            <a:fillRect/>
          </a:stretch>
        </p:blipFill>
        <p:spPr>
          <a:xfrm>
            <a:off x="413419" y="4593771"/>
            <a:ext cx="3325823" cy="2020565"/>
          </a:xfrm>
          <a:prstGeom prst="rect">
            <a:avLst/>
          </a:prstGeom>
        </p:spPr>
      </p:pic>
    </p:spTree>
    <p:extLst>
      <p:ext uri="{BB962C8B-B14F-4D97-AF65-F5344CB8AC3E}">
        <p14:creationId xmlns:p14="http://schemas.microsoft.com/office/powerpoint/2010/main" xmlns="" val="2792685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E0CE7-6A1E-450B-B722-A114C184F4E6}"/>
              </a:ext>
            </a:extLst>
          </p:cNvPr>
          <p:cNvSpPr>
            <a:spLocks noGrp="1"/>
          </p:cNvSpPr>
          <p:nvPr>
            <p:ph type="title"/>
          </p:nvPr>
        </p:nvSpPr>
        <p:spPr>
          <a:xfrm>
            <a:off x="777242" y="365126"/>
            <a:ext cx="10637518" cy="660110"/>
          </a:xfrm>
        </p:spPr>
        <p:txBody>
          <a:bodyPr>
            <a:normAutofit fontScale="90000"/>
          </a:bodyPr>
          <a:lstStyle/>
          <a:p>
            <a:r>
              <a:rPr lang="en-AU" sz="4400" dirty="0">
                <a:latin typeface="Arial" panose="020B0604020202020204" pitchFamily="34" charset="0"/>
                <a:cs typeface="Arial" panose="020B0604020202020204" pitchFamily="34" charset="0"/>
              </a:rPr>
              <a:t>Why Community Participatory Theatre?</a:t>
            </a:r>
          </a:p>
        </p:txBody>
      </p:sp>
      <p:sp>
        <p:nvSpPr>
          <p:cNvPr id="3" name="Content Placeholder 2">
            <a:extLst>
              <a:ext uri="{FF2B5EF4-FFF2-40B4-BE49-F238E27FC236}">
                <a16:creationId xmlns:a16="http://schemas.microsoft.com/office/drawing/2014/main" xmlns="" id="{2562D7ED-0C3D-6600-532D-92F5A578B26E}"/>
              </a:ext>
            </a:extLst>
          </p:cNvPr>
          <p:cNvSpPr>
            <a:spLocks noGrp="1"/>
          </p:cNvSpPr>
          <p:nvPr>
            <p:ph idx="1"/>
          </p:nvPr>
        </p:nvSpPr>
        <p:spPr>
          <a:xfrm>
            <a:off x="546409" y="1482436"/>
            <a:ext cx="11363093" cy="5010439"/>
          </a:xfrm>
        </p:spPr>
        <p:txBody>
          <a:bodyPr>
            <a:normAutofit lnSpcReduction="10000"/>
          </a:bodyPr>
          <a:lstStyle/>
          <a:p>
            <a:r>
              <a:rPr lang="en-US" sz="2600" dirty="0">
                <a:latin typeface="Arial" panose="020B0604020202020204" pitchFamily="34" charset="0"/>
                <a:cs typeface="Arial" panose="020B0604020202020204" pitchFamily="34" charset="0"/>
              </a:rPr>
              <a:t>Based on Forum Theatre, perfected by Augusto Boal (Boal, 1979)</a:t>
            </a:r>
          </a:p>
          <a:p>
            <a:pPr marL="0" indent="0">
              <a:buNone/>
            </a:pPr>
            <a:r>
              <a:rPr lang="en-US" sz="2600" dirty="0">
                <a:latin typeface="Arial" panose="020B0604020202020204" pitchFamily="34" charset="0"/>
                <a:cs typeface="Arial" panose="020B0604020202020204" pitchFamily="34" charset="0"/>
              </a:rPr>
              <a:t> </a:t>
            </a:r>
          </a:p>
          <a:p>
            <a:r>
              <a:rPr lang="en-US" sz="2600" dirty="0">
                <a:latin typeface="Arial" panose="020B0604020202020204" pitchFamily="34" charset="0"/>
                <a:cs typeface="Arial" panose="020B0604020202020204" pitchFamily="34" charset="0"/>
              </a:rPr>
              <a:t>This approach uses CULTURE AS STRENGTH</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Working with community and society it is crucial to improve strategies to address issues of social health, moving the locus of control from external agencies to the people who are directly experiencing it. </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By bringing the stories of </a:t>
            </a:r>
            <a:r>
              <a:rPr lang="en-US" sz="2600" dirty="0" err="1">
                <a:latin typeface="Arial" panose="020B0604020202020204" pitchFamily="34" charset="0"/>
                <a:cs typeface="Arial" panose="020B0604020202020204" pitchFamily="34" charset="0"/>
              </a:rPr>
              <a:t>marginalised</a:t>
            </a:r>
            <a:r>
              <a:rPr lang="en-US" sz="2600" dirty="0">
                <a:latin typeface="Arial" panose="020B0604020202020204" pitchFamily="34" charset="0"/>
                <a:cs typeface="Arial" panose="020B0604020202020204" pitchFamily="34" charset="0"/>
              </a:rPr>
              <a:t> people on stage, theatre offers a rare opportunity to people on the fringe to be in the </a:t>
            </a:r>
            <a:r>
              <a:rPr lang="en-US" sz="2600" dirty="0" err="1">
                <a:latin typeface="Arial" panose="020B0604020202020204" pitchFamily="34" charset="0"/>
                <a:cs typeface="Arial" panose="020B0604020202020204" pitchFamily="34" charset="0"/>
              </a:rPr>
              <a:t>centre</a:t>
            </a:r>
            <a:r>
              <a:rPr lang="en-US" sz="2600" dirty="0">
                <a:latin typeface="Arial" panose="020B0604020202020204" pitchFamily="34" charset="0"/>
                <a:cs typeface="Arial" panose="020B0604020202020204" pitchFamily="34" charset="0"/>
              </a:rPr>
              <a:t> where, being the experts of their own lives, they can be engaged in a dialogue with the audience to discover and explore collectively how to deal with their own problems. </a:t>
            </a:r>
            <a:endParaRPr lang="en-A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2163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4B1C3-BC5E-F440-818D-CFFD24F28D0A}"/>
              </a:ext>
            </a:extLst>
          </p:cNvPr>
          <p:cNvSpPr>
            <a:spLocks noGrp="1"/>
          </p:cNvSpPr>
          <p:nvPr>
            <p:ph type="ctrTitle"/>
          </p:nvPr>
        </p:nvSpPr>
        <p:spPr>
          <a:xfrm>
            <a:off x="711200" y="228599"/>
            <a:ext cx="10769600" cy="725557"/>
          </a:xfrm>
        </p:spPr>
        <p:txBody>
          <a:bodyPr/>
          <a:lstStyle/>
          <a:p>
            <a:pPr algn="l"/>
            <a:r>
              <a:rPr lang="en-US" sz="3200" dirty="0">
                <a:latin typeface="Arial" panose="020B0604020202020204" pitchFamily="34" charset="0"/>
                <a:ea typeface="Calibri" panose="020F0502020204030204" pitchFamily="34" charset="0"/>
                <a:cs typeface="Arial" panose="020B0604020202020204" pitchFamily="34" charset="0"/>
              </a:rPr>
              <a:t>Creating the foundation of </a:t>
            </a:r>
            <a:r>
              <a:rPr lang="en-US" sz="3200" dirty="0" err="1">
                <a:latin typeface="Arial" panose="020B0604020202020204" pitchFamily="34" charset="0"/>
                <a:ea typeface="Calibri" panose="020F0502020204030204" pitchFamily="34" charset="0"/>
                <a:cs typeface="Arial" panose="020B0604020202020204" pitchFamily="34" charset="0"/>
              </a:rPr>
              <a:t>Sneh</a:t>
            </a:r>
            <a:r>
              <a:rPr lang="en-US" sz="3200" dirty="0">
                <a:latin typeface="Arial" panose="020B0604020202020204" pitchFamily="34" charset="0"/>
                <a:ea typeface="Calibri" panose="020F0502020204030204" pitchFamily="34" charset="0"/>
                <a:cs typeface="Arial" panose="020B0604020202020204" pitchFamily="34" charset="0"/>
              </a:rPr>
              <a:t> Theatre </a:t>
            </a:r>
            <a:r>
              <a:rPr lang="en-US" sz="3200" dirty="0">
                <a:effectLst/>
                <a:latin typeface="Arial" panose="020B0604020202020204" pitchFamily="34" charset="0"/>
                <a:ea typeface="Calibri" panose="020F050202020403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xmlns="" id="{79116628-52D2-194A-BA34-D2E8FF8E4D0D}"/>
              </a:ext>
            </a:extLst>
          </p:cNvPr>
          <p:cNvSpPr>
            <a:spLocks noGrp="1"/>
          </p:cNvSpPr>
          <p:nvPr>
            <p:ph type="subTitle" idx="1"/>
          </p:nvPr>
        </p:nvSpPr>
        <p:spPr>
          <a:xfrm>
            <a:off x="711200" y="1354872"/>
            <a:ext cx="10769600" cy="5128591"/>
          </a:xfrm>
        </p:spPr>
        <p:txBody>
          <a:bodyPr>
            <a:normAutofit/>
          </a:bodyPr>
          <a:lstStyle/>
          <a:p>
            <a:pPr marL="285750" indent="-285750" algn="l">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The project first researched and explored the community’s understandings around gender norms, gender equality, and </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and domestic violence</a:t>
            </a:r>
            <a:endPar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endParaRPr>
          </a:p>
          <a:p>
            <a:pPr marL="285750" indent="-285750" algn="l">
              <a:lnSpc>
                <a:spcPct val="150000"/>
              </a:lnSpc>
              <a:buClr>
                <a:schemeClr val="accent5"/>
              </a:buClr>
              <a:buFont typeface="Wingdings" pitchFamily="2" charset="2"/>
              <a:buChar char="v"/>
            </a:pP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Two focus groups were conducted with community members </a:t>
            </a:r>
          </a:p>
          <a:p>
            <a:pPr marL="285750" indent="-285750" algn="l">
              <a:lnSpc>
                <a:spcPct val="150000"/>
              </a:lnSpc>
              <a:buClr>
                <a:schemeClr val="accent5"/>
              </a:buClr>
              <a:buFont typeface="Wingdings" pitchFamily="2" charset="2"/>
              <a:buChar char="v"/>
            </a:pPr>
            <a:r>
              <a:rPr lang="en-GB"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K</a:t>
            </a:r>
            <a:r>
              <a:rPr lang="en-GB"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ey issues identified by the community included:</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D</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owry abuse</a:t>
            </a:r>
          </a:p>
          <a:p>
            <a:pPr marL="1257300" lvl="2" indent="-342900" algn="l">
              <a:lnSpc>
                <a:spcPct val="150000"/>
              </a:lnSpc>
              <a:buClr>
                <a:schemeClr val="accent5"/>
              </a:buClr>
              <a:buFontTx/>
              <a:buChar char="-"/>
            </a:pP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Family dynamics</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Migration issues and vulnerabilities</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I</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mpacts of not seeking help</a:t>
            </a:r>
          </a:p>
          <a:p>
            <a:pPr marL="1257300" lvl="2" indent="-342900" algn="l">
              <a:lnSpc>
                <a:spcPct val="150000"/>
              </a:lnSpc>
              <a:buClr>
                <a:schemeClr val="accent5"/>
              </a:buClr>
              <a:buFontTx/>
              <a:buChar char="-"/>
            </a:pPr>
            <a:r>
              <a:rPr lang="en-AU" sz="2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G</a:t>
            </a:r>
            <a:r>
              <a:rPr lang="en-AU" sz="2000" dirty="0">
                <a:solidFill>
                  <a:schemeClr val="tx1">
                    <a:lumMod val="65000"/>
                    <a:lumOff val="35000"/>
                  </a:schemeClr>
                </a:solidFill>
                <a:effectLst/>
                <a:latin typeface="Arial" panose="020B0604020202020204" pitchFamily="34" charset="0"/>
                <a:ea typeface="Helvetica Neue" panose="02000503000000020004" pitchFamily="2" charset="0"/>
                <a:cs typeface="Arial" panose="020B0604020202020204" pitchFamily="34" charset="0"/>
              </a:rPr>
              <a:t>endered drivers of violence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90411715"/>
      </p:ext>
    </p:extLst>
  </p:cSld>
  <p:clrMapOvr>
    <a:masterClrMapping/>
  </p:clrMapOvr>
</p:sld>
</file>

<file path=ppt/theme/theme1.xml><?xml version="1.0" encoding="utf-8"?>
<a:theme xmlns:a="http://schemas.openxmlformats.org/drawingml/2006/main" name="Celebration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elebrationVTI" id="{BAD6E4D6-FB5F-472A-BAD2-154760D77BE0}" vid="{59D360FE-6438-46F1-A5A6-11415132A23A}"/>
    </a:ext>
  </a:extLst>
</a:theme>
</file>

<file path=docProps/app.xml><?xml version="1.0" encoding="utf-8"?>
<Properties xmlns="http://schemas.openxmlformats.org/officeDocument/2006/extended-properties" xmlns:vt="http://schemas.openxmlformats.org/officeDocument/2006/docPropsVTypes">
  <TotalTime>14374</TotalTime>
  <Words>1039</Words>
  <Application>Microsoft Office PowerPoint</Application>
  <PresentationFormat>Custom</PresentationFormat>
  <Paragraphs>125</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CelebrationVTI</vt:lpstr>
      <vt:lpstr>Dowry Abuse prevention campaign </vt:lpstr>
      <vt:lpstr>National Dowry Abuse Prevention Project Outputs </vt:lpstr>
      <vt:lpstr>FLAGSHIP PROJECT 2022 - 2024</vt:lpstr>
      <vt:lpstr>Supporting Multicultural and Faith Communities to Prevent Family Violence</vt:lpstr>
      <vt:lpstr>About the grant program</vt:lpstr>
      <vt:lpstr>About the grant program</vt:lpstr>
      <vt:lpstr>SNEH Theatre Project </vt:lpstr>
      <vt:lpstr>Why Community Participatory Theatre?</vt:lpstr>
      <vt:lpstr>Creating the foundation of Sneh Theatre  </vt:lpstr>
      <vt:lpstr>Development and rehearsals </vt:lpstr>
      <vt:lpstr>Slide 11</vt:lpstr>
      <vt:lpstr>Three skits were selected for development</vt:lpstr>
      <vt:lpstr>Community performances - 2023 </vt:lpstr>
      <vt:lpstr>Evaluation - SNEH – by the numbers</vt:lpstr>
      <vt:lpstr>EVALUATION  Contributing to knowledge and understanding through project evaluation  </vt:lpstr>
      <vt:lpstr>What did the audience members say? </vt:lpstr>
      <vt:lpstr> Messages audience members took from the performance  </vt:lpstr>
      <vt:lpstr>From the first workshop… </vt:lpstr>
      <vt:lpstr>To the final standing ovation</vt:lpstr>
      <vt:lpstr>The project brought the community together</vt:lpstr>
      <vt:lpstr>Created an amazing group of actors</vt:lpstr>
      <vt:lpstr>Held together by an amazing Project Team</vt:lpstr>
      <vt:lpstr>THANK YOU  FOR LISTENING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  ANNUAL REPORT 2022</dc:title>
  <dc:creator>manjula oconnor</dc:creator>
  <cp:lastModifiedBy>Gauri</cp:lastModifiedBy>
  <cp:revision>15</cp:revision>
  <cp:lastPrinted>2023-12-01T05:50:10Z</cp:lastPrinted>
  <dcterms:created xsi:type="dcterms:W3CDTF">2022-12-05T03:42:29Z</dcterms:created>
  <dcterms:modified xsi:type="dcterms:W3CDTF">2025-09-22T01:39:53Z</dcterms:modified>
</cp:coreProperties>
</file>