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65" r:id="rId4"/>
    <p:sldId id="312" r:id="rId5"/>
    <p:sldId id="316" r:id="rId6"/>
    <p:sldId id="258" r:id="rId7"/>
    <p:sldId id="353" r:id="rId8"/>
    <p:sldId id="260" r:id="rId9"/>
    <p:sldId id="356" r:id="rId10"/>
    <p:sldId id="354" r:id="rId11"/>
    <p:sldId id="261" r:id="rId12"/>
    <p:sldId id="318" r:id="rId13"/>
    <p:sldId id="259" r:id="rId14"/>
    <p:sldId id="319" r:id="rId15"/>
    <p:sldId id="321" r:id="rId16"/>
    <p:sldId id="344" r:id="rId17"/>
    <p:sldId id="264" r:id="rId18"/>
    <p:sldId id="357" r:id="rId19"/>
    <p:sldId id="35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198" autoAdjust="0"/>
  </p:normalViewPr>
  <p:slideViewPr>
    <p:cSldViewPr snapToGrid="0">
      <p:cViewPr varScale="1">
        <p:scale>
          <a:sx n="114" d="100"/>
          <a:sy n="114" d="100"/>
        </p:scale>
        <p:origin x="-474" y="-108"/>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1058BF-C5E1-4B52-BD8A-FD1AD5779347}"/>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DFCD51F7-3CC3-4BB7-8291-B1789482E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FD320447-D6C7-43E1-AE88-1FB66CC9C55E}"/>
              </a:ext>
            </a:extLst>
          </p:cNvPr>
          <p:cNvSpPr>
            <a:spLocks noGrp="1"/>
          </p:cNvSpPr>
          <p:nvPr>
            <p:ph type="dt" sz="half" idx="10"/>
          </p:nvPr>
        </p:nvSpPr>
        <p:spPr/>
        <p:txBody>
          <a:bodyPr/>
          <a:lstStyle/>
          <a:p>
            <a:fld id="{3657AA7F-BE72-4467-897E-7A302F46504F}" type="datetimeFigureOut">
              <a:rPr lang="en-US" smtClean="0"/>
              <a:pPr/>
              <a:t>2/9/2026</a:t>
            </a:fld>
            <a:endParaRPr lang="en-US"/>
          </a:p>
        </p:txBody>
      </p:sp>
      <p:sp>
        <p:nvSpPr>
          <p:cNvPr id="5" name="Footer Placeholder 4">
            <a:extLst>
              <a:ext uri="{FF2B5EF4-FFF2-40B4-BE49-F238E27FC236}">
                <a16:creationId xmlns:a16="http://schemas.microsoft.com/office/drawing/2014/main" xmlns=""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64AF4E0-FDDB-42B9-862C-7BBC501CDAC5}"/>
              </a:ext>
            </a:extLst>
          </p:cNvPr>
          <p:cNvSpPr>
            <a:spLocks noGrp="1"/>
          </p:cNvSpPr>
          <p:nvPr>
            <p:ph type="sldNum" sz="quarter" idx="12"/>
          </p:nvPr>
        </p:nvSpPr>
        <p:spPr/>
        <p:txBody>
          <a:bodyPr/>
          <a:lstStyle/>
          <a:p>
            <a:fld id="{35747434-7036-48DB-A148-6B3D8EE75CDA}" type="slidenum">
              <a:rPr lang="en-US" smtClean="0"/>
              <a:pPr/>
              <a:t>‹#›</a:t>
            </a:fld>
            <a:endParaRPr lang="en-US"/>
          </a:p>
        </p:txBody>
      </p:sp>
    </p:spTree>
    <p:extLst>
      <p:ext uri="{BB962C8B-B14F-4D97-AF65-F5344CB8AC3E}">
        <p14:creationId xmlns:p14="http://schemas.microsoft.com/office/powerpoint/2010/main" xmlns="" val="28003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8E922F-6166-4009-A42D-027DC7180715}"/>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83CA422-E040-4DE1-9DA5-C8D37C116A7B}"/>
              </a:ext>
            </a:extLst>
          </p:cNvPr>
          <p:cNvSpPr>
            <a:spLocks noGrp="1"/>
          </p:cNvSpPr>
          <p:nvPr>
            <p:ph type="dt" sz="half" idx="10"/>
          </p:nvPr>
        </p:nvSpPr>
        <p:spPr/>
        <p:txBody>
          <a:bodyPr/>
          <a:lstStyle/>
          <a:p>
            <a:fld id="{3657AA7F-BE72-4467-897E-7A302F46504F}" type="datetimeFigureOut">
              <a:rPr lang="en-US" smtClean="0"/>
              <a:pPr/>
              <a:t>2/9/2026</a:t>
            </a:fld>
            <a:endParaRPr lang="en-US"/>
          </a:p>
        </p:txBody>
      </p:sp>
      <p:sp>
        <p:nvSpPr>
          <p:cNvPr id="5" name="Footer Placeholder 4">
            <a:extLst>
              <a:ext uri="{FF2B5EF4-FFF2-40B4-BE49-F238E27FC236}">
                <a16:creationId xmlns:a16="http://schemas.microsoft.com/office/drawing/2014/main" xmlns=""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B48C554-7C1B-4D8F-9B6B-04492656904B}"/>
              </a:ext>
            </a:extLst>
          </p:cNvPr>
          <p:cNvSpPr>
            <a:spLocks noGrp="1"/>
          </p:cNvSpPr>
          <p:nvPr>
            <p:ph type="sldNum" sz="quarter" idx="12"/>
          </p:nvPr>
        </p:nvSpPr>
        <p:spPr/>
        <p:txBody>
          <a:bodyPr/>
          <a:lstStyle/>
          <a:p>
            <a:fld id="{35747434-7036-48DB-A148-6B3D8EE75CDA}" type="slidenum">
              <a:rPr lang="en-US" smtClean="0"/>
              <a:pPr/>
              <a:t>‹#›</a:t>
            </a:fld>
            <a:endParaRPr lang="en-US"/>
          </a:p>
        </p:txBody>
      </p:sp>
    </p:spTree>
    <p:extLst>
      <p:ext uri="{BB962C8B-B14F-4D97-AF65-F5344CB8AC3E}">
        <p14:creationId xmlns:p14="http://schemas.microsoft.com/office/powerpoint/2010/main" xmlns="" val="84402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0FCE9CD-90A9-44BA-B293-0662E077DDE9}"/>
              </a:ext>
            </a:extLst>
          </p:cNvPr>
          <p:cNvSpPr>
            <a:spLocks noGrp="1"/>
          </p:cNvSpPr>
          <p:nvPr>
            <p:ph type="body" orient="vert" idx="1"/>
          </p:nvPr>
        </p:nvSpPr>
        <p:spPr>
          <a:xfrm>
            <a:off x="777240" y="365125"/>
            <a:ext cx="779526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0857DAE0-05C4-460B-B96D-BD183ED030C4}"/>
              </a:ext>
            </a:extLst>
          </p:cNvPr>
          <p:cNvSpPr>
            <a:spLocks noGrp="1"/>
          </p:cNvSpPr>
          <p:nvPr>
            <p:ph type="dt" sz="half" idx="10"/>
          </p:nvPr>
        </p:nvSpPr>
        <p:spPr/>
        <p:txBody>
          <a:bodyPr/>
          <a:lstStyle/>
          <a:p>
            <a:fld id="{3657AA7F-BE72-4467-897E-7A302F46504F}" type="datetimeFigureOut">
              <a:rPr lang="en-US" smtClean="0"/>
              <a:pPr/>
              <a:t>2/9/2026</a:t>
            </a:fld>
            <a:endParaRPr lang="en-US"/>
          </a:p>
        </p:txBody>
      </p:sp>
      <p:sp>
        <p:nvSpPr>
          <p:cNvPr id="5" name="Footer Placeholder 4">
            <a:extLst>
              <a:ext uri="{FF2B5EF4-FFF2-40B4-BE49-F238E27FC236}">
                <a16:creationId xmlns:a16="http://schemas.microsoft.com/office/drawing/2014/main" xmlns=""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6BFD820-FF26-4325-816F-310C30F80ACC}"/>
              </a:ext>
            </a:extLst>
          </p:cNvPr>
          <p:cNvSpPr>
            <a:spLocks noGrp="1"/>
          </p:cNvSpPr>
          <p:nvPr>
            <p:ph type="sldNum" sz="quarter" idx="12"/>
          </p:nvPr>
        </p:nvSpPr>
        <p:spPr/>
        <p:txBody>
          <a:bodyPr/>
          <a:lstStyle/>
          <a:p>
            <a:fld id="{35747434-7036-48DB-A148-6B3D8EE75CDA}" type="slidenum">
              <a:rPr lang="en-US" smtClean="0"/>
              <a:pPr/>
              <a:t>‹#›</a:t>
            </a:fld>
            <a:endParaRPr lang="en-US"/>
          </a:p>
        </p:txBody>
      </p:sp>
    </p:spTree>
    <p:extLst>
      <p:ext uri="{BB962C8B-B14F-4D97-AF65-F5344CB8AC3E}">
        <p14:creationId xmlns:p14="http://schemas.microsoft.com/office/powerpoint/2010/main" xmlns="" val="3758799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1736C8-0B4F-4655-A630-0B1D2540B7D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C648916-250B-4232-BD7D-571FDE79F5E7}"/>
              </a:ext>
            </a:extLst>
          </p:cNvPr>
          <p:cNvSpPr>
            <a:spLocks noGrp="1"/>
          </p:cNvSpPr>
          <p:nvPr>
            <p:ph type="dt" sz="half" idx="10"/>
          </p:nvPr>
        </p:nvSpPr>
        <p:spPr/>
        <p:txBody>
          <a:bodyPr/>
          <a:lstStyle/>
          <a:p>
            <a:fld id="{3657AA7F-BE72-4467-897E-7A302F46504F}" type="datetimeFigureOut">
              <a:rPr lang="en-US" smtClean="0"/>
              <a:pPr/>
              <a:t>2/9/2026</a:t>
            </a:fld>
            <a:endParaRPr lang="en-US"/>
          </a:p>
        </p:txBody>
      </p:sp>
      <p:sp>
        <p:nvSpPr>
          <p:cNvPr id="5" name="Footer Placeholder 4">
            <a:extLst>
              <a:ext uri="{FF2B5EF4-FFF2-40B4-BE49-F238E27FC236}">
                <a16:creationId xmlns:a16="http://schemas.microsoft.com/office/drawing/2014/main" xmlns=""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E0FA73F-2BE8-4370-AE90-58F4CE51FC51}"/>
              </a:ext>
            </a:extLst>
          </p:cNvPr>
          <p:cNvSpPr>
            <a:spLocks noGrp="1"/>
          </p:cNvSpPr>
          <p:nvPr>
            <p:ph type="sldNum" sz="quarter" idx="12"/>
          </p:nvPr>
        </p:nvSpPr>
        <p:spPr/>
        <p:txBody>
          <a:bodyPr/>
          <a:lstStyle/>
          <a:p>
            <a:fld id="{35747434-7036-48DB-A148-6B3D8EE75CDA}" type="slidenum">
              <a:rPr lang="en-US" smtClean="0"/>
              <a:pPr/>
              <a:t>‹#›</a:t>
            </a:fld>
            <a:endParaRPr lang="en-US"/>
          </a:p>
        </p:txBody>
      </p:sp>
    </p:spTree>
    <p:extLst>
      <p:ext uri="{BB962C8B-B14F-4D97-AF65-F5344CB8AC3E}">
        <p14:creationId xmlns:p14="http://schemas.microsoft.com/office/powerpoint/2010/main" xmlns="" val="2041455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B1446D-9FAC-4157-A41A-51675C8BE929}"/>
              </a:ext>
            </a:extLst>
          </p:cNvPr>
          <p:cNvSpPr>
            <a:spLocks noGrp="1"/>
          </p:cNvSpPr>
          <p:nvPr>
            <p:ph type="title"/>
          </p:nvPr>
        </p:nvSpPr>
        <p:spPr>
          <a:xfrm>
            <a:off x="730293" y="1709738"/>
            <a:ext cx="10617157" cy="2758895"/>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92AF8D4A-8F93-4399-9546-64F286400D24}"/>
              </a:ext>
            </a:extLst>
          </p:cNvPr>
          <p:cNvSpPr>
            <a:spLocks noGrp="1"/>
          </p:cNvSpPr>
          <p:nvPr>
            <p:ph type="body" idx="1"/>
          </p:nvPr>
        </p:nvSpPr>
        <p:spPr>
          <a:xfrm>
            <a:off x="730293" y="4589463"/>
            <a:ext cx="1061715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19C2FD4-BF96-470C-8247-20DFAE1CF870}"/>
              </a:ext>
            </a:extLst>
          </p:cNvPr>
          <p:cNvSpPr>
            <a:spLocks noGrp="1"/>
          </p:cNvSpPr>
          <p:nvPr>
            <p:ph type="dt" sz="half" idx="10"/>
          </p:nvPr>
        </p:nvSpPr>
        <p:spPr/>
        <p:txBody>
          <a:bodyPr/>
          <a:lstStyle/>
          <a:p>
            <a:fld id="{3657AA7F-BE72-4467-897E-7A302F46504F}" type="datetimeFigureOut">
              <a:rPr lang="en-US" smtClean="0"/>
              <a:pPr/>
              <a:t>2/9/2026</a:t>
            </a:fld>
            <a:endParaRPr lang="en-US"/>
          </a:p>
        </p:txBody>
      </p:sp>
      <p:sp>
        <p:nvSpPr>
          <p:cNvPr id="5" name="Footer Placeholder 4">
            <a:extLst>
              <a:ext uri="{FF2B5EF4-FFF2-40B4-BE49-F238E27FC236}">
                <a16:creationId xmlns:a16="http://schemas.microsoft.com/office/drawing/2014/main" xmlns=""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E442A4D-D9B2-4C82-95E4-B86F9F5F3802}"/>
              </a:ext>
            </a:extLst>
          </p:cNvPr>
          <p:cNvSpPr>
            <a:spLocks noGrp="1"/>
          </p:cNvSpPr>
          <p:nvPr>
            <p:ph type="sldNum" sz="quarter" idx="12"/>
          </p:nvPr>
        </p:nvSpPr>
        <p:spPr/>
        <p:txBody>
          <a:bodyPr/>
          <a:lstStyle/>
          <a:p>
            <a:fld id="{35747434-7036-48DB-A148-6B3D8EE75CDA}" type="slidenum">
              <a:rPr lang="en-US" smtClean="0"/>
              <a:pPr/>
              <a:t>‹#›</a:t>
            </a:fld>
            <a:endParaRPr lang="en-US"/>
          </a:p>
        </p:txBody>
      </p:sp>
    </p:spTree>
    <p:extLst>
      <p:ext uri="{BB962C8B-B14F-4D97-AF65-F5344CB8AC3E}">
        <p14:creationId xmlns:p14="http://schemas.microsoft.com/office/powerpoint/2010/main" xmlns="" val="1398928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E6B3AA-8C30-429E-B934-AF12204387B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E915834E-691F-4728-88F5-A0C4696695EB}"/>
              </a:ext>
            </a:extLst>
          </p:cNvPr>
          <p:cNvSpPr>
            <a:spLocks noGrp="1"/>
          </p:cNvSpPr>
          <p:nvPr>
            <p:ph sz="half" idx="1"/>
          </p:nvPr>
        </p:nvSpPr>
        <p:spPr>
          <a:xfrm>
            <a:off x="777240" y="1825625"/>
            <a:ext cx="52425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13876374-880F-4E25-9F88-79E3C1AB1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119BD69-B509-4FCE-95A8-ED03FFC8CC3C}"/>
              </a:ext>
            </a:extLst>
          </p:cNvPr>
          <p:cNvSpPr>
            <a:spLocks noGrp="1"/>
          </p:cNvSpPr>
          <p:nvPr>
            <p:ph type="dt" sz="half" idx="10"/>
          </p:nvPr>
        </p:nvSpPr>
        <p:spPr/>
        <p:txBody>
          <a:bodyPr/>
          <a:lstStyle/>
          <a:p>
            <a:fld id="{3657AA7F-BE72-4467-897E-7A302F46504F}" type="datetimeFigureOut">
              <a:rPr lang="en-US" smtClean="0"/>
              <a:pPr/>
              <a:t>2/9/2026</a:t>
            </a:fld>
            <a:endParaRPr lang="en-US"/>
          </a:p>
        </p:txBody>
      </p:sp>
      <p:sp>
        <p:nvSpPr>
          <p:cNvPr id="6" name="Footer Placeholder 5">
            <a:extLst>
              <a:ext uri="{FF2B5EF4-FFF2-40B4-BE49-F238E27FC236}">
                <a16:creationId xmlns:a16="http://schemas.microsoft.com/office/drawing/2014/main" xmlns=""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43C2246-303C-4A29-B6EA-E62CEDE6C2A1}"/>
              </a:ext>
            </a:extLst>
          </p:cNvPr>
          <p:cNvSpPr>
            <a:spLocks noGrp="1"/>
          </p:cNvSpPr>
          <p:nvPr>
            <p:ph type="sldNum" sz="quarter" idx="12"/>
          </p:nvPr>
        </p:nvSpPr>
        <p:spPr/>
        <p:txBody>
          <a:bodyPr/>
          <a:lstStyle/>
          <a:p>
            <a:fld id="{35747434-7036-48DB-A148-6B3D8EE75CDA}" type="slidenum">
              <a:rPr lang="en-US" smtClean="0"/>
              <a:pPr/>
              <a:t>‹#›</a:t>
            </a:fld>
            <a:endParaRPr lang="en-US"/>
          </a:p>
        </p:txBody>
      </p:sp>
    </p:spTree>
    <p:extLst>
      <p:ext uri="{BB962C8B-B14F-4D97-AF65-F5344CB8AC3E}">
        <p14:creationId xmlns:p14="http://schemas.microsoft.com/office/powerpoint/2010/main" xmlns="" val="897775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42FE79-D5BE-43E8-B6C5-2675B7F4D818}"/>
              </a:ext>
            </a:extLst>
          </p:cNvPr>
          <p:cNvSpPr>
            <a:spLocks noGrp="1"/>
          </p:cNvSpPr>
          <p:nvPr>
            <p:ph type="title"/>
          </p:nvPr>
        </p:nvSpPr>
        <p:spPr>
          <a:xfrm>
            <a:off x="777240" y="365125"/>
            <a:ext cx="1057814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F69D3A07-BA51-4113-902E-830A887D2394}"/>
              </a:ext>
            </a:extLst>
          </p:cNvPr>
          <p:cNvSpPr>
            <a:spLocks noGrp="1"/>
          </p:cNvSpPr>
          <p:nvPr>
            <p:ph type="body" idx="1"/>
          </p:nvPr>
        </p:nvSpPr>
        <p:spPr>
          <a:xfrm>
            <a:off x="777240" y="1803903"/>
            <a:ext cx="522033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8E320A9-E274-4E1B-B02D-9A3F510A1F22}"/>
              </a:ext>
            </a:extLst>
          </p:cNvPr>
          <p:cNvSpPr>
            <a:spLocks noGrp="1"/>
          </p:cNvSpPr>
          <p:nvPr>
            <p:ph sz="half" idx="2"/>
          </p:nvPr>
        </p:nvSpPr>
        <p:spPr>
          <a:xfrm>
            <a:off x="777240" y="2737063"/>
            <a:ext cx="5220335" cy="34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DBE80D3A-C2A8-4B78-B7E2-4908C74B1C43}"/>
              </a:ext>
            </a:extLst>
          </p:cNvPr>
          <p:cNvSpPr>
            <a:spLocks noGrp="1"/>
          </p:cNvSpPr>
          <p:nvPr>
            <p:ph type="body" sz="quarter" idx="3"/>
          </p:nvPr>
        </p:nvSpPr>
        <p:spPr>
          <a:xfrm>
            <a:off x="6172200" y="180390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C5D84DD-9460-4B08-86AD-27486A940047}"/>
              </a:ext>
            </a:extLst>
          </p:cNvPr>
          <p:cNvSpPr>
            <a:spLocks noGrp="1"/>
          </p:cNvSpPr>
          <p:nvPr>
            <p:ph sz="quarter" idx="4"/>
          </p:nvPr>
        </p:nvSpPr>
        <p:spPr>
          <a:xfrm>
            <a:off x="6172200" y="2737063"/>
            <a:ext cx="5183188" cy="34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4B0B7F8-282C-4210-AE7D-F35228BAC803}"/>
              </a:ext>
            </a:extLst>
          </p:cNvPr>
          <p:cNvSpPr>
            <a:spLocks noGrp="1"/>
          </p:cNvSpPr>
          <p:nvPr>
            <p:ph type="dt" sz="half" idx="10"/>
          </p:nvPr>
        </p:nvSpPr>
        <p:spPr/>
        <p:txBody>
          <a:bodyPr/>
          <a:lstStyle/>
          <a:p>
            <a:fld id="{3657AA7F-BE72-4467-897E-7A302F46504F}" type="datetimeFigureOut">
              <a:rPr lang="en-US" smtClean="0"/>
              <a:pPr/>
              <a:t>2/9/2026</a:t>
            </a:fld>
            <a:endParaRPr lang="en-US"/>
          </a:p>
        </p:txBody>
      </p:sp>
      <p:sp>
        <p:nvSpPr>
          <p:cNvPr id="8" name="Footer Placeholder 7">
            <a:extLst>
              <a:ext uri="{FF2B5EF4-FFF2-40B4-BE49-F238E27FC236}">
                <a16:creationId xmlns:a16="http://schemas.microsoft.com/office/drawing/2014/main" xmlns=""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F84E471-04DB-4DB5-8CC5-16B3FC88509D}"/>
              </a:ext>
            </a:extLst>
          </p:cNvPr>
          <p:cNvSpPr>
            <a:spLocks noGrp="1"/>
          </p:cNvSpPr>
          <p:nvPr>
            <p:ph type="sldNum" sz="quarter" idx="12"/>
          </p:nvPr>
        </p:nvSpPr>
        <p:spPr/>
        <p:txBody>
          <a:bodyPr/>
          <a:lstStyle/>
          <a:p>
            <a:fld id="{35747434-7036-48DB-A148-6B3D8EE75CDA}" type="slidenum">
              <a:rPr lang="en-US" smtClean="0"/>
              <a:pPr/>
              <a:t>‹#›</a:t>
            </a:fld>
            <a:endParaRPr lang="en-US"/>
          </a:p>
        </p:txBody>
      </p:sp>
    </p:spTree>
    <p:extLst>
      <p:ext uri="{BB962C8B-B14F-4D97-AF65-F5344CB8AC3E}">
        <p14:creationId xmlns:p14="http://schemas.microsoft.com/office/powerpoint/2010/main" xmlns="" val="368106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6D87C0-272E-4E50-A316-78079B2B92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906C1C9-1F69-432A-858C-D828B56E1659}"/>
              </a:ext>
            </a:extLst>
          </p:cNvPr>
          <p:cNvSpPr>
            <a:spLocks noGrp="1"/>
          </p:cNvSpPr>
          <p:nvPr>
            <p:ph type="dt" sz="half" idx="10"/>
          </p:nvPr>
        </p:nvSpPr>
        <p:spPr/>
        <p:txBody>
          <a:bodyPr/>
          <a:lstStyle/>
          <a:p>
            <a:fld id="{3657AA7F-BE72-4467-897E-7A302F46504F}" type="datetimeFigureOut">
              <a:rPr lang="en-US" smtClean="0"/>
              <a:pPr/>
              <a:t>2/9/2026</a:t>
            </a:fld>
            <a:endParaRPr lang="en-US"/>
          </a:p>
        </p:txBody>
      </p:sp>
      <p:sp>
        <p:nvSpPr>
          <p:cNvPr id="4" name="Footer Placeholder 3">
            <a:extLst>
              <a:ext uri="{FF2B5EF4-FFF2-40B4-BE49-F238E27FC236}">
                <a16:creationId xmlns:a16="http://schemas.microsoft.com/office/drawing/2014/main" xmlns=""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AB3722F-8C88-4E54-8CD6-12D31A05F813}"/>
              </a:ext>
            </a:extLst>
          </p:cNvPr>
          <p:cNvSpPr>
            <a:spLocks noGrp="1"/>
          </p:cNvSpPr>
          <p:nvPr>
            <p:ph type="sldNum" sz="quarter" idx="12"/>
          </p:nvPr>
        </p:nvSpPr>
        <p:spPr/>
        <p:txBody>
          <a:bodyPr/>
          <a:lstStyle/>
          <a:p>
            <a:fld id="{35747434-7036-48DB-A148-6B3D8EE75CDA}" type="slidenum">
              <a:rPr lang="en-US" smtClean="0"/>
              <a:pPr/>
              <a:t>‹#›</a:t>
            </a:fld>
            <a:endParaRPr lang="en-US"/>
          </a:p>
        </p:txBody>
      </p:sp>
    </p:spTree>
    <p:extLst>
      <p:ext uri="{BB962C8B-B14F-4D97-AF65-F5344CB8AC3E}">
        <p14:creationId xmlns:p14="http://schemas.microsoft.com/office/powerpoint/2010/main" xmlns="" val="45760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0E1B4EE-6DFC-45F3-9174-D913EB57CB9D}"/>
              </a:ext>
            </a:extLst>
          </p:cNvPr>
          <p:cNvSpPr>
            <a:spLocks noGrp="1"/>
          </p:cNvSpPr>
          <p:nvPr>
            <p:ph type="dt" sz="half" idx="10"/>
          </p:nvPr>
        </p:nvSpPr>
        <p:spPr/>
        <p:txBody>
          <a:bodyPr/>
          <a:lstStyle/>
          <a:p>
            <a:fld id="{3657AA7F-BE72-4467-897E-7A302F46504F}" type="datetimeFigureOut">
              <a:rPr lang="en-US" smtClean="0"/>
              <a:pPr/>
              <a:t>2/9/2026</a:t>
            </a:fld>
            <a:endParaRPr lang="en-US"/>
          </a:p>
        </p:txBody>
      </p:sp>
      <p:sp>
        <p:nvSpPr>
          <p:cNvPr id="3" name="Footer Placeholder 2">
            <a:extLst>
              <a:ext uri="{FF2B5EF4-FFF2-40B4-BE49-F238E27FC236}">
                <a16:creationId xmlns:a16="http://schemas.microsoft.com/office/drawing/2014/main" xmlns=""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CC58EA9-3AC4-421E-B133-1FA7757DF8BA}"/>
              </a:ext>
            </a:extLst>
          </p:cNvPr>
          <p:cNvSpPr>
            <a:spLocks noGrp="1"/>
          </p:cNvSpPr>
          <p:nvPr>
            <p:ph type="sldNum" sz="quarter" idx="12"/>
          </p:nvPr>
        </p:nvSpPr>
        <p:spPr/>
        <p:txBody>
          <a:bodyPr/>
          <a:lstStyle/>
          <a:p>
            <a:fld id="{35747434-7036-48DB-A148-6B3D8EE75CDA}" type="slidenum">
              <a:rPr lang="en-US" smtClean="0"/>
              <a:pPr/>
              <a:t>‹#›</a:t>
            </a:fld>
            <a:endParaRPr lang="en-US"/>
          </a:p>
        </p:txBody>
      </p:sp>
    </p:spTree>
    <p:extLst>
      <p:ext uri="{BB962C8B-B14F-4D97-AF65-F5344CB8AC3E}">
        <p14:creationId xmlns:p14="http://schemas.microsoft.com/office/powerpoint/2010/main" xmlns="" val="1455087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E035BB-74CC-43E9-B71F-A5C05D17EB78}"/>
              </a:ext>
            </a:extLst>
          </p:cNvPr>
          <p:cNvSpPr>
            <a:spLocks noGrp="1"/>
          </p:cNvSpPr>
          <p:nvPr>
            <p:ph type="title"/>
          </p:nvPr>
        </p:nvSpPr>
        <p:spPr>
          <a:xfrm>
            <a:off x="777240" y="457200"/>
            <a:ext cx="399478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CAADC9E-7845-4DB1-87E3-6FBFB2B03B8A}"/>
              </a:ext>
            </a:extLst>
          </p:cNvPr>
          <p:cNvSpPr>
            <a:spLocks noGrp="1"/>
          </p:cNvSpPr>
          <p:nvPr>
            <p:ph idx="1"/>
          </p:nvPr>
        </p:nvSpPr>
        <p:spPr>
          <a:xfrm>
            <a:off x="5183188" y="457201"/>
            <a:ext cx="6172200"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75C925A8-2A07-43B9-B549-061F3684986B}"/>
              </a:ext>
            </a:extLst>
          </p:cNvPr>
          <p:cNvSpPr>
            <a:spLocks noGrp="1"/>
          </p:cNvSpPr>
          <p:nvPr>
            <p:ph type="body" sz="half" idx="2"/>
          </p:nvPr>
        </p:nvSpPr>
        <p:spPr>
          <a:xfrm>
            <a:off x="777240" y="2226364"/>
            <a:ext cx="3994785" cy="3642623"/>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31A9037-0564-43A1-8156-1D9932E1F85F}"/>
              </a:ext>
            </a:extLst>
          </p:cNvPr>
          <p:cNvSpPr>
            <a:spLocks noGrp="1"/>
          </p:cNvSpPr>
          <p:nvPr>
            <p:ph type="dt" sz="half" idx="10"/>
          </p:nvPr>
        </p:nvSpPr>
        <p:spPr/>
        <p:txBody>
          <a:bodyPr/>
          <a:lstStyle/>
          <a:p>
            <a:fld id="{3657AA7F-BE72-4467-897E-7A302F46504F}" type="datetimeFigureOut">
              <a:rPr lang="en-US" smtClean="0"/>
              <a:pPr/>
              <a:t>2/9/2026</a:t>
            </a:fld>
            <a:endParaRPr lang="en-US"/>
          </a:p>
        </p:txBody>
      </p:sp>
      <p:sp>
        <p:nvSpPr>
          <p:cNvPr id="6" name="Footer Placeholder 5">
            <a:extLst>
              <a:ext uri="{FF2B5EF4-FFF2-40B4-BE49-F238E27FC236}">
                <a16:creationId xmlns:a16="http://schemas.microsoft.com/office/drawing/2014/main" xmlns=""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4D129BD-890D-412E-9805-D29F4A0D3622}"/>
              </a:ext>
            </a:extLst>
          </p:cNvPr>
          <p:cNvSpPr>
            <a:spLocks noGrp="1"/>
          </p:cNvSpPr>
          <p:nvPr>
            <p:ph type="sldNum" sz="quarter" idx="12"/>
          </p:nvPr>
        </p:nvSpPr>
        <p:spPr/>
        <p:txBody>
          <a:bodyPr/>
          <a:lstStyle/>
          <a:p>
            <a:fld id="{35747434-7036-48DB-A148-6B3D8EE75CDA}" type="slidenum">
              <a:rPr lang="en-US" smtClean="0"/>
              <a:pPr/>
              <a:t>‹#›</a:t>
            </a:fld>
            <a:endParaRPr lang="en-US"/>
          </a:p>
        </p:txBody>
      </p:sp>
    </p:spTree>
    <p:extLst>
      <p:ext uri="{BB962C8B-B14F-4D97-AF65-F5344CB8AC3E}">
        <p14:creationId xmlns:p14="http://schemas.microsoft.com/office/powerpoint/2010/main" xmlns="" val="540745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78ADB4-BA7B-42C2-9C6C-58B2763F8617}"/>
              </a:ext>
            </a:extLst>
          </p:cNvPr>
          <p:cNvSpPr>
            <a:spLocks noGrp="1"/>
          </p:cNvSpPr>
          <p:nvPr>
            <p:ph type="title"/>
          </p:nvPr>
        </p:nvSpPr>
        <p:spPr>
          <a:xfrm>
            <a:off x="718020" y="457200"/>
            <a:ext cx="4054006"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E9519B58-B546-4E6B-BE00-3D1D64DA869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3FAA0AB8-41A9-4548-9B83-3EFF79A00793}"/>
              </a:ext>
            </a:extLst>
          </p:cNvPr>
          <p:cNvSpPr>
            <a:spLocks noGrp="1"/>
          </p:cNvSpPr>
          <p:nvPr>
            <p:ph type="body" sz="half" idx="2"/>
          </p:nvPr>
        </p:nvSpPr>
        <p:spPr>
          <a:xfrm>
            <a:off x="718020" y="2250218"/>
            <a:ext cx="4054006" cy="361876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3BB33ED-A015-4992-A004-33D41CFFADA1}"/>
              </a:ext>
            </a:extLst>
          </p:cNvPr>
          <p:cNvSpPr>
            <a:spLocks noGrp="1"/>
          </p:cNvSpPr>
          <p:nvPr>
            <p:ph type="dt" sz="half" idx="10"/>
          </p:nvPr>
        </p:nvSpPr>
        <p:spPr/>
        <p:txBody>
          <a:bodyPr/>
          <a:lstStyle/>
          <a:p>
            <a:fld id="{3657AA7F-BE72-4467-897E-7A302F46504F}" type="datetimeFigureOut">
              <a:rPr lang="en-US" smtClean="0"/>
              <a:pPr/>
              <a:t>2/9/2026</a:t>
            </a:fld>
            <a:endParaRPr lang="en-US"/>
          </a:p>
        </p:txBody>
      </p:sp>
      <p:sp>
        <p:nvSpPr>
          <p:cNvPr id="6" name="Footer Placeholder 5">
            <a:extLst>
              <a:ext uri="{FF2B5EF4-FFF2-40B4-BE49-F238E27FC236}">
                <a16:creationId xmlns:a16="http://schemas.microsoft.com/office/drawing/2014/main" xmlns=""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749625F-5352-4136-8AC4-F8899D00A1A9}"/>
              </a:ext>
            </a:extLst>
          </p:cNvPr>
          <p:cNvSpPr>
            <a:spLocks noGrp="1"/>
          </p:cNvSpPr>
          <p:nvPr>
            <p:ph type="sldNum" sz="quarter" idx="12"/>
          </p:nvPr>
        </p:nvSpPr>
        <p:spPr/>
        <p:txBody>
          <a:bodyPr/>
          <a:lstStyle/>
          <a:p>
            <a:fld id="{35747434-7036-48DB-A148-6B3D8EE75CDA}" type="slidenum">
              <a:rPr lang="en-US" smtClean="0"/>
              <a:pPr/>
              <a:t>‹#›</a:t>
            </a:fld>
            <a:endParaRPr lang="en-US"/>
          </a:p>
        </p:txBody>
      </p:sp>
    </p:spTree>
    <p:extLst>
      <p:ext uri="{BB962C8B-B14F-4D97-AF65-F5344CB8AC3E}">
        <p14:creationId xmlns:p14="http://schemas.microsoft.com/office/powerpoint/2010/main" xmlns="" val="2417671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CD62DB5A-5AA0-4E7E-94AB-AD20F02CA8DF}"/>
              </a:ext>
            </a:extLst>
          </p:cNvPr>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11" name="Rectangle 10">
            <a:extLst>
              <a:ext uri="{FF2B5EF4-FFF2-40B4-BE49-F238E27FC236}">
                <a16:creationId xmlns:a16="http://schemas.microsoft.com/office/drawing/2014/main" xmlns="" id="{0F086ECE-EF43-4B07-9DD0-59679471A067}"/>
              </a:ext>
            </a:extLst>
          </p:cNvPr>
          <p:cNvSpPr/>
          <p:nvPr/>
        </p:nvSpPr>
        <p:spPr>
          <a:xfrm>
            <a:off x="3048" y="0"/>
            <a:ext cx="12188952" cy="68580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le Placeholder 1">
            <a:extLst>
              <a:ext uri="{FF2B5EF4-FFF2-40B4-BE49-F238E27FC236}">
                <a16:creationId xmlns:a16="http://schemas.microsoft.com/office/drawing/2014/main" xmlns="" id="{12D3A74F-6169-4D30-A245-B46D738BEA81}"/>
              </a:ext>
            </a:extLst>
          </p:cNvPr>
          <p:cNvSpPr>
            <a:spLocks noGrp="1"/>
          </p:cNvSpPr>
          <p:nvPr>
            <p:ph type="title"/>
          </p:nvPr>
        </p:nvSpPr>
        <p:spPr>
          <a:xfrm>
            <a:off x="777242" y="365125"/>
            <a:ext cx="10637518"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A3877E64-7A05-44DA-81FA-6EF4806BBF0E}"/>
              </a:ext>
            </a:extLst>
          </p:cNvPr>
          <p:cNvSpPr>
            <a:spLocks noGrp="1"/>
          </p:cNvSpPr>
          <p:nvPr>
            <p:ph type="body" idx="1"/>
          </p:nvPr>
        </p:nvSpPr>
        <p:spPr>
          <a:xfrm>
            <a:off x="777242" y="1825625"/>
            <a:ext cx="10637518"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442C5EC6-E331-4312-AC12-56D55F7D2B15}"/>
              </a:ext>
            </a:extLst>
          </p:cNvPr>
          <p:cNvSpPr>
            <a:spLocks noGrp="1"/>
          </p:cNvSpPr>
          <p:nvPr>
            <p:ph type="dt" sz="half" idx="2"/>
          </p:nvPr>
        </p:nvSpPr>
        <p:spPr>
          <a:xfrm>
            <a:off x="777242" y="6488268"/>
            <a:ext cx="2743200" cy="233209"/>
          </a:xfrm>
          <a:prstGeom prst="rect">
            <a:avLst/>
          </a:prstGeom>
        </p:spPr>
        <p:txBody>
          <a:bodyPr vert="horz" lIns="91440" tIns="45720" rIns="91440" bIns="45720" rtlCol="0" anchor="ctr"/>
          <a:lstStyle>
            <a:lvl1pPr algn="l">
              <a:defRPr sz="1000">
                <a:solidFill>
                  <a:schemeClr val="tx1"/>
                </a:solidFill>
              </a:defRPr>
            </a:lvl1pPr>
          </a:lstStyle>
          <a:p>
            <a:fld id="{3657AA7F-BE72-4467-897E-7A302F46504F}" type="datetimeFigureOut">
              <a:rPr lang="en-US" smtClean="0"/>
              <a:pPr/>
              <a:t>2/9/2026</a:t>
            </a:fld>
            <a:endParaRPr lang="en-US" dirty="0"/>
          </a:p>
        </p:txBody>
      </p:sp>
      <p:sp>
        <p:nvSpPr>
          <p:cNvPr id="5" name="Footer Placeholder 4">
            <a:extLst>
              <a:ext uri="{FF2B5EF4-FFF2-40B4-BE49-F238E27FC236}">
                <a16:creationId xmlns:a16="http://schemas.microsoft.com/office/drawing/2014/main" xmlns="" id="{3337FC5D-92B2-4B4D-8111-6EDEF280692A}"/>
              </a:ext>
            </a:extLst>
          </p:cNvPr>
          <p:cNvSpPr>
            <a:spLocks noGrp="1"/>
          </p:cNvSpPr>
          <p:nvPr>
            <p:ph type="ftr" sz="quarter" idx="3"/>
          </p:nvPr>
        </p:nvSpPr>
        <p:spPr>
          <a:xfrm>
            <a:off x="4038600" y="6488268"/>
            <a:ext cx="4114800" cy="233209"/>
          </a:xfrm>
          <a:prstGeom prst="rect">
            <a:avLst/>
          </a:prstGeom>
        </p:spPr>
        <p:txBody>
          <a:bodyPr vert="horz" lIns="91440" tIns="45720" rIns="91440" bIns="45720" rtlCol="0" anchor="ctr"/>
          <a:lstStyle>
            <a:lvl1pPr algn="ctr">
              <a:defRPr sz="1000">
                <a:solidFill>
                  <a:schemeClr val="tx1"/>
                </a:solidFill>
              </a:defRPr>
            </a:lvl1pPr>
          </a:lstStyle>
          <a:p>
            <a:endParaRPr lang="en-US">
              <a:solidFill>
                <a:schemeClr val="tx1"/>
              </a:solidFill>
            </a:endParaRPr>
          </a:p>
        </p:txBody>
      </p:sp>
      <p:sp>
        <p:nvSpPr>
          <p:cNvPr id="6" name="Slide Number Placeholder 5">
            <a:extLst>
              <a:ext uri="{FF2B5EF4-FFF2-40B4-BE49-F238E27FC236}">
                <a16:creationId xmlns:a16="http://schemas.microsoft.com/office/drawing/2014/main" xmlns="" id="{723A104D-C777-4A6E-8A43-F94028E5E311}"/>
              </a:ext>
            </a:extLst>
          </p:cNvPr>
          <p:cNvSpPr>
            <a:spLocks noGrp="1"/>
          </p:cNvSpPr>
          <p:nvPr>
            <p:ph type="sldNum" sz="quarter" idx="4"/>
          </p:nvPr>
        </p:nvSpPr>
        <p:spPr>
          <a:xfrm>
            <a:off x="8671560" y="6488268"/>
            <a:ext cx="2743200" cy="233209"/>
          </a:xfrm>
          <a:prstGeom prst="rect">
            <a:avLst/>
          </a:prstGeom>
        </p:spPr>
        <p:txBody>
          <a:bodyPr vert="horz" lIns="91440" tIns="45720" rIns="91440" bIns="45720" rtlCol="0" anchor="ctr"/>
          <a:lstStyle>
            <a:lvl1pPr algn="r">
              <a:defRPr sz="1000">
                <a:solidFill>
                  <a:schemeClr val="tx1"/>
                </a:solidFill>
              </a:defRPr>
            </a:lvl1pPr>
          </a:lstStyle>
          <a:p>
            <a:fld id="{35747434-7036-48DB-A148-6B3D8EE75CDA}" type="slidenum">
              <a:rPr lang="en-US" smtClean="0"/>
              <a:pPr/>
              <a:t>‹#›</a:t>
            </a:fld>
            <a:endParaRPr lang="en-US" dirty="0"/>
          </a:p>
        </p:txBody>
      </p:sp>
    </p:spTree>
    <p:extLst>
      <p:ext uri="{BB962C8B-B14F-4D97-AF65-F5344CB8AC3E}">
        <p14:creationId xmlns:p14="http://schemas.microsoft.com/office/powerpoint/2010/main" xmlns="" val="1069568187"/>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76" r:id="rId7"/>
    <p:sldLayoutId id="2147483677" r:id="rId8"/>
    <p:sldLayoutId id="2147483684" r:id="rId9"/>
    <p:sldLayoutId id="2147483675" r:id="rId10"/>
    <p:sldLayoutId id="2147483685" r:id="rId11"/>
  </p:sldLayoutIdLst>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lumMod val="60000"/>
            <a:lumOff val="40000"/>
          </a:schemeClr>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60000"/>
            <a:lumOff val="40000"/>
          </a:schemeClr>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hyperlink" Target="https://www.fcfcoa.gov.au/news-and-media-centre/fla-changes/fla202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6.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7.sv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xmlns="" id="{D04CF648-5CB3-49E4-BE34-8A0598901A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32" name="Rectangle 31">
            <a:extLst>
              <a:ext uri="{FF2B5EF4-FFF2-40B4-BE49-F238E27FC236}">
                <a16:creationId xmlns:a16="http://schemas.microsoft.com/office/drawing/2014/main" xmlns="" id="{669E559C-09DA-4586-86C9-F3C05D9A08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le 1">
            <a:extLst>
              <a:ext uri="{FF2B5EF4-FFF2-40B4-BE49-F238E27FC236}">
                <a16:creationId xmlns:a16="http://schemas.microsoft.com/office/drawing/2014/main" xmlns="" id="{DEC84934-0ED0-01A0-B50D-248BBF02D910}"/>
              </a:ext>
            </a:extLst>
          </p:cNvPr>
          <p:cNvSpPr>
            <a:spLocks noGrp="1"/>
          </p:cNvSpPr>
          <p:nvPr>
            <p:ph type="ctrTitle"/>
          </p:nvPr>
        </p:nvSpPr>
        <p:spPr>
          <a:xfrm>
            <a:off x="3657901" y="1122362"/>
            <a:ext cx="4874398" cy="2479675"/>
          </a:xfrm>
        </p:spPr>
        <p:txBody>
          <a:bodyPr>
            <a:normAutofit/>
          </a:bodyPr>
          <a:lstStyle/>
          <a:p>
            <a:r>
              <a:rPr lang="en-US" dirty="0"/>
              <a:t>AGM </a:t>
            </a:r>
            <a:br>
              <a:rPr lang="en-US" dirty="0"/>
            </a:br>
            <a:r>
              <a:rPr lang="en-US" sz="4400" dirty="0"/>
              <a:t>ANNUAL REPORT</a:t>
            </a:r>
            <a:r>
              <a:rPr lang="en-US" dirty="0"/>
              <a:t/>
            </a:r>
            <a:br>
              <a:rPr lang="en-US" dirty="0"/>
            </a:br>
            <a:r>
              <a:rPr lang="en-US" dirty="0"/>
              <a:t>2025</a:t>
            </a:r>
            <a:endParaRPr lang="en-AU" dirty="0"/>
          </a:p>
        </p:txBody>
      </p:sp>
      <p:pic>
        <p:nvPicPr>
          <p:cNvPr id="4" name="Picture 3">
            <a:extLst>
              <a:ext uri="{FF2B5EF4-FFF2-40B4-BE49-F238E27FC236}">
                <a16:creationId xmlns:a16="http://schemas.microsoft.com/office/drawing/2014/main" xmlns="" id="{ABBFD3DE-1272-D414-4BCD-74A3C7BFC877}"/>
              </a:ext>
            </a:extLst>
          </p:cNvPr>
          <p:cNvPicPr>
            <a:picLocks noChangeAspect="1"/>
          </p:cNvPicPr>
          <p:nvPr/>
        </p:nvPicPr>
        <p:blipFill>
          <a:blip r:embed="rId2" cstate="print"/>
          <a:stretch>
            <a:fillRect/>
          </a:stretch>
        </p:blipFill>
        <p:spPr>
          <a:xfrm>
            <a:off x="3760127" y="4153913"/>
            <a:ext cx="4669941" cy="1707028"/>
          </a:xfrm>
          <a:prstGeom prst="rect">
            <a:avLst/>
          </a:prstGeom>
        </p:spPr>
      </p:pic>
      <p:sp>
        <p:nvSpPr>
          <p:cNvPr id="3" name="Subtitle 2">
            <a:extLst>
              <a:ext uri="{FF2B5EF4-FFF2-40B4-BE49-F238E27FC236}">
                <a16:creationId xmlns:a16="http://schemas.microsoft.com/office/drawing/2014/main" xmlns="" id="{3F2249E9-DE07-4B77-E5D2-A15696179AD1}"/>
              </a:ext>
            </a:extLst>
          </p:cNvPr>
          <p:cNvSpPr>
            <a:spLocks noGrp="1"/>
          </p:cNvSpPr>
          <p:nvPr>
            <p:ph type="subTitle" idx="1"/>
          </p:nvPr>
        </p:nvSpPr>
        <p:spPr>
          <a:xfrm>
            <a:off x="9203280" y="4052256"/>
            <a:ext cx="4874399" cy="1611085"/>
          </a:xfrm>
        </p:spPr>
        <p:txBody>
          <a:bodyPr>
            <a:normAutofit/>
          </a:bodyPr>
          <a:lstStyle/>
          <a:p>
            <a:endParaRPr lang="en-AU" dirty="0"/>
          </a:p>
        </p:txBody>
      </p:sp>
      <p:sp>
        <p:nvSpPr>
          <p:cNvPr id="34" name="Rectangle 33">
            <a:extLst>
              <a:ext uri="{FF2B5EF4-FFF2-40B4-BE49-F238E27FC236}">
                <a16:creationId xmlns:a16="http://schemas.microsoft.com/office/drawing/2014/main" xmlns="" id="{8ED0EEA0-F821-4F0C-B78E-25855FBB41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06" y="0"/>
            <a:ext cx="3433756" cy="3429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raphic 35">
            <a:extLst>
              <a:ext uri="{FF2B5EF4-FFF2-40B4-BE49-F238E27FC236}">
                <a16:creationId xmlns:a16="http://schemas.microsoft.com/office/drawing/2014/main" xmlns="" id="{14548BC0-162E-4107-81DF-7389BF82F6D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0" y="0"/>
            <a:ext cx="3429000" cy="3429000"/>
          </a:xfrm>
          <a:prstGeom prst="rect">
            <a:avLst/>
          </a:prstGeom>
        </p:spPr>
      </p:pic>
      <p:sp>
        <p:nvSpPr>
          <p:cNvPr id="38" name="Rectangle 37">
            <a:extLst>
              <a:ext uri="{FF2B5EF4-FFF2-40B4-BE49-F238E27FC236}">
                <a16:creationId xmlns:a16="http://schemas.microsoft.com/office/drawing/2014/main" xmlns="" id="{432C5BC4-015B-41F9-B453-DBEC7124E3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63000" y="0"/>
            <a:ext cx="3429000" cy="3429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3">
            <a:extLst>
              <a:ext uri="{FF2B5EF4-FFF2-40B4-BE49-F238E27FC236}">
                <a16:creationId xmlns:a16="http://schemas.microsoft.com/office/drawing/2014/main" xmlns="" id="{447DDF3B-3E40-8BC9-C746-790436D24598}"/>
              </a:ext>
            </a:extLst>
          </p:cNvPr>
          <p:cNvPicPr>
            <a:picLocks noChangeAspect="1"/>
          </p:cNvPicPr>
          <p:nvPr/>
        </p:nvPicPr>
        <p:blipFill rotWithShape="1">
          <a:blip r:embed="rId5" cstate="print"/>
          <a:srcRect l="14669" r="10292"/>
          <a:stretch/>
        </p:blipFill>
        <p:spPr>
          <a:xfrm>
            <a:off x="9014974" y="253300"/>
            <a:ext cx="2934559" cy="2933033"/>
          </a:xfrm>
          <a:prstGeom prst="rect">
            <a:avLst/>
          </a:prstGeom>
        </p:spPr>
      </p:pic>
      <p:sp>
        <p:nvSpPr>
          <p:cNvPr id="40" name="Rectangle 39">
            <a:extLst>
              <a:ext uri="{FF2B5EF4-FFF2-40B4-BE49-F238E27FC236}">
                <a16:creationId xmlns:a16="http://schemas.microsoft.com/office/drawing/2014/main" xmlns="" id="{9D6650AA-9995-401C-A354-276AB7A385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06" y="3427200"/>
            <a:ext cx="3435556" cy="3430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xmlns="" id="{0D0A4853-EC6F-4CC5-A9EC-F91612C632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61200" y="3427200"/>
            <a:ext cx="3430800" cy="343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Graphic 43">
            <a:extLst>
              <a:ext uri="{FF2B5EF4-FFF2-40B4-BE49-F238E27FC236}">
                <a16:creationId xmlns:a16="http://schemas.microsoft.com/office/drawing/2014/main" xmlns="" id="{DF2AA3CE-B974-48CA-96E0-5573A78E365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tretch>
            <a:fillRect/>
          </a:stretch>
        </p:blipFill>
        <p:spPr>
          <a:xfrm>
            <a:off x="8767754" y="3424500"/>
            <a:ext cx="3429000" cy="3429000"/>
          </a:xfrm>
          <a:prstGeom prst="rect">
            <a:avLst/>
          </a:prstGeom>
        </p:spPr>
      </p:pic>
    </p:spTree>
    <p:extLst>
      <p:ext uri="{BB962C8B-B14F-4D97-AF65-F5344CB8AC3E}">
        <p14:creationId xmlns:p14="http://schemas.microsoft.com/office/powerpoint/2010/main" xmlns="" val="1420881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2CA270-B506-C62E-73B0-A7341EFBBEF9}"/>
              </a:ext>
            </a:extLst>
          </p:cNvPr>
          <p:cNvSpPr>
            <a:spLocks noGrp="1"/>
          </p:cNvSpPr>
          <p:nvPr>
            <p:ph type="title"/>
          </p:nvPr>
        </p:nvSpPr>
        <p:spPr/>
        <p:txBody>
          <a:bodyPr>
            <a:normAutofit fontScale="90000"/>
          </a:bodyPr>
          <a:lstStyle/>
          <a:p>
            <a:r>
              <a:rPr lang="en-AU" sz="3600" dirty="0"/>
              <a:t>The inclusion of dowry abuse in Australian Federal Family Law Act , effective from June 10, 2025, has a significant impact </a:t>
            </a:r>
            <a:endParaRPr lang="en-AU" dirty="0"/>
          </a:p>
        </p:txBody>
      </p:sp>
      <p:sp>
        <p:nvSpPr>
          <p:cNvPr id="3" name="Content Placeholder 2">
            <a:extLst>
              <a:ext uri="{FF2B5EF4-FFF2-40B4-BE49-F238E27FC236}">
                <a16:creationId xmlns:a16="http://schemas.microsoft.com/office/drawing/2014/main" xmlns="" id="{6055FDD5-256A-8306-0915-C5D14E74C621}"/>
              </a:ext>
            </a:extLst>
          </p:cNvPr>
          <p:cNvSpPr>
            <a:spLocks noGrp="1"/>
          </p:cNvSpPr>
          <p:nvPr>
            <p:ph idx="1"/>
          </p:nvPr>
        </p:nvSpPr>
        <p:spPr>
          <a:xfrm>
            <a:off x="777242" y="1825625"/>
            <a:ext cx="10637518" cy="4667250"/>
          </a:xfrm>
        </p:spPr>
        <p:txBody>
          <a:bodyPr>
            <a:normAutofit/>
          </a:bodyPr>
          <a:lstStyle/>
          <a:p>
            <a:r>
              <a:rPr lang="en-AU" b="1" dirty="0"/>
              <a:t>Expanded definition of family violence:</a:t>
            </a:r>
            <a:r>
              <a:rPr lang="en-AU" dirty="0"/>
              <a:t> Dowry abuse is now explicitly included as an example of economic and financial abuse in the </a:t>
            </a:r>
            <a:r>
              <a:rPr lang="en-AU" dirty="0">
                <a:hlinkClick r:id="rId2"/>
              </a:rPr>
              <a:t>Family Law Act 1975</a:t>
            </a:r>
            <a:r>
              <a:rPr lang="en-AU" dirty="0"/>
              <a:t>. This includes coercing someone to give or seek money, assets, or items as dowry, or coercing them to agree to such terms.</a:t>
            </a:r>
          </a:p>
          <a:p>
            <a:r>
              <a:rPr lang="en-AU" dirty="0"/>
              <a:t>Impact on property settlements by formally recognizing it as a form of economic or financial abuse within the definition of family violence. This allows courts to consider the effect of dowry abuse when dividing property, ensures full financial disclosure in such cases, and enables more appropriate decisions regarding a party's future needs. </a:t>
            </a:r>
          </a:p>
          <a:p>
            <a:pPr lvl="0"/>
            <a:r>
              <a:rPr lang="en-AU" b="1" dirty="0"/>
              <a:t>Consideration in property division:</a:t>
            </a:r>
            <a:r>
              <a:rPr lang="en-AU" dirty="0"/>
              <a:t> The impact of family violence, including economic abuse like dowry abuse, is now a relevant consideration when a court divides property and finances after a relationship breakdown.</a:t>
            </a:r>
          </a:p>
          <a:p>
            <a:pPr lvl="0"/>
            <a:r>
              <a:rPr lang="en-AU" b="1" dirty="0"/>
              <a:t>Impact on contributions and needs:</a:t>
            </a:r>
            <a:r>
              <a:rPr lang="en-AU" dirty="0"/>
              <a:t> Courts can consider how controlling and coercive </a:t>
            </a:r>
            <a:r>
              <a:rPr lang="en-AU" dirty="0" err="1"/>
              <a:t>behaviors</a:t>
            </a:r>
            <a:r>
              <a:rPr lang="en-AU" dirty="0"/>
              <a:t>, such as those associated with dowry abuse, have affected a party's contributions to the relationship and their future needs. This can lead to more equitable outcomes in property division.</a:t>
            </a:r>
          </a:p>
          <a:p>
            <a:endParaRPr lang="en-AU" dirty="0"/>
          </a:p>
        </p:txBody>
      </p:sp>
    </p:spTree>
    <p:extLst>
      <p:ext uri="{BB962C8B-B14F-4D97-AF65-F5344CB8AC3E}">
        <p14:creationId xmlns:p14="http://schemas.microsoft.com/office/powerpoint/2010/main" xmlns="" val="2688132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F08A82-2884-0C22-1935-A9ED5B908D7C}"/>
              </a:ext>
            </a:extLst>
          </p:cNvPr>
          <p:cNvSpPr>
            <a:spLocks noGrp="1"/>
          </p:cNvSpPr>
          <p:nvPr>
            <p:ph type="title"/>
          </p:nvPr>
        </p:nvSpPr>
        <p:spPr/>
        <p:txBody>
          <a:bodyPr>
            <a:normAutofit fontScale="90000"/>
          </a:bodyPr>
          <a:lstStyle/>
          <a:p>
            <a:r>
              <a:rPr lang="en-US" dirty="0" err="1"/>
              <a:t>Achrh</a:t>
            </a:r>
            <a:r>
              <a:rPr lang="en-US" dirty="0"/>
              <a:t>  - National dowry abuse working group Chair</a:t>
            </a:r>
            <a:endParaRPr lang="en-AU" dirty="0"/>
          </a:p>
        </p:txBody>
      </p:sp>
      <p:sp>
        <p:nvSpPr>
          <p:cNvPr id="3" name="Content Placeholder 2">
            <a:extLst>
              <a:ext uri="{FF2B5EF4-FFF2-40B4-BE49-F238E27FC236}">
                <a16:creationId xmlns:a16="http://schemas.microsoft.com/office/drawing/2014/main" xmlns="" id="{C57A962C-80AA-DD70-EEDF-1A8ADABAB1E4}"/>
              </a:ext>
            </a:extLst>
          </p:cNvPr>
          <p:cNvSpPr>
            <a:spLocks noGrp="1"/>
          </p:cNvSpPr>
          <p:nvPr>
            <p:ph idx="1"/>
          </p:nvPr>
        </p:nvSpPr>
        <p:spPr>
          <a:xfrm>
            <a:off x="494214" y="1847397"/>
            <a:ext cx="10637518" cy="4351338"/>
          </a:xfrm>
        </p:spPr>
        <p:txBody>
          <a:bodyPr>
            <a:normAutofit fontScale="92500" lnSpcReduction="20000"/>
          </a:bodyPr>
          <a:lstStyle/>
          <a:p>
            <a:r>
              <a:rPr lang="en-US" dirty="0"/>
              <a:t>.</a:t>
            </a:r>
            <a:r>
              <a:rPr lang="en-US" sz="4000" dirty="0"/>
              <a:t>Membership- </a:t>
            </a:r>
            <a:r>
              <a:rPr lang="en-US" sz="2800" dirty="0"/>
              <a:t>Good Shepperd , Intouch Multicultural </a:t>
            </a:r>
            <a:r>
              <a:rPr lang="en-US" sz="2800" dirty="0" err="1"/>
              <a:t>centre</a:t>
            </a:r>
            <a:r>
              <a:rPr lang="en-US" sz="2800" dirty="0"/>
              <a:t>,  Harmony Alliance and UNSW </a:t>
            </a:r>
          </a:p>
          <a:p>
            <a:r>
              <a:rPr lang="en-US" sz="3600" dirty="0"/>
              <a:t>The group TOR include- highlight  the nature and impact of dowry abuse , prevention of dowry abuse, encourage research in dowry abuse , highlight Gaps in national and state-based data collection  </a:t>
            </a:r>
          </a:p>
          <a:p>
            <a:r>
              <a:rPr lang="en-US" sz="3600" dirty="0"/>
              <a:t>advocating  for legislative changes to include dowry abuse at Federal level and States. </a:t>
            </a:r>
          </a:p>
          <a:p>
            <a:r>
              <a:rPr lang="en-US" sz="3600" dirty="0"/>
              <a:t>Regular meetings are held with relevant Govt authorities and Attorneys General . </a:t>
            </a:r>
            <a:endParaRPr lang="en-AU" sz="1800" dirty="0"/>
          </a:p>
        </p:txBody>
      </p:sp>
    </p:spTree>
    <p:extLst>
      <p:ext uri="{BB962C8B-B14F-4D97-AF65-F5344CB8AC3E}">
        <p14:creationId xmlns:p14="http://schemas.microsoft.com/office/powerpoint/2010/main" xmlns="" val="2079070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A17C3D-A6A5-8573-79CA-32C810233982}"/>
              </a:ext>
            </a:extLst>
          </p:cNvPr>
          <p:cNvSpPr>
            <a:spLocks noGrp="1"/>
          </p:cNvSpPr>
          <p:nvPr>
            <p:ph type="title"/>
          </p:nvPr>
        </p:nvSpPr>
        <p:spPr/>
        <p:txBody>
          <a:bodyPr/>
          <a:lstStyle/>
          <a:p>
            <a:endParaRPr lang="en-AU"/>
          </a:p>
        </p:txBody>
      </p:sp>
      <p:pic>
        <p:nvPicPr>
          <p:cNvPr id="7" name="Content Placeholder 6">
            <a:extLst>
              <a:ext uri="{FF2B5EF4-FFF2-40B4-BE49-F238E27FC236}">
                <a16:creationId xmlns:a16="http://schemas.microsoft.com/office/drawing/2014/main" xmlns="" id="{D69C6457-E18E-E41F-B548-A4F5DE9B9869}"/>
              </a:ext>
            </a:extLst>
          </p:cNvPr>
          <p:cNvPicPr>
            <a:picLocks noGrp="1" noChangeAspect="1"/>
          </p:cNvPicPr>
          <p:nvPr>
            <p:ph idx="1"/>
          </p:nvPr>
        </p:nvPicPr>
        <p:blipFill>
          <a:blip r:embed="rId2" cstate="print"/>
          <a:stretch>
            <a:fillRect/>
          </a:stretch>
        </p:blipFill>
        <p:spPr>
          <a:xfrm>
            <a:off x="575733" y="79022"/>
            <a:ext cx="10351911" cy="7236177"/>
          </a:xfrm>
        </p:spPr>
      </p:pic>
    </p:spTree>
    <p:extLst>
      <p:ext uri="{BB962C8B-B14F-4D97-AF65-F5344CB8AC3E}">
        <p14:creationId xmlns:p14="http://schemas.microsoft.com/office/powerpoint/2010/main" xmlns="" val="2484086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07439C-1331-EB6F-D10F-EBDBF4AF0E42}"/>
              </a:ext>
            </a:extLst>
          </p:cNvPr>
          <p:cNvSpPr>
            <a:spLocks noGrp="1"/>
          </p:cNvSpPr>
          <p:nvPr>
            <p:ph type="title"/>
          </p:nvPr>
        </p:nvSpPr>
        <p:spPr/>
        <p:txBody>
          <a:bodyPr>
            <a:normAutofit fontScale="90000"/>
          </a:bodyPr>
          <a:lstStyle/>
          <a:p>
            <a:r>
              <a:rPr lang="en-US" dirty="0" err="1"/>
              <a:t>ACHRH</a:t>
            </a:r>
            <a:r>
              <a:rPr lang="en-US" dirty="0"/>
              <a:t> –Temp visa holders advisory and collaboration   </a:t>
            </a:r>
            <a:endParaRPr lang="en-AU" dirty="0"/>
          </a:p>
        </p:txBody>
      </p:sp>
      <p:sp>
        <p:nvSpPr>
          <p:cNvPr id="3" name="Content Placeholder 2">
            <a:extLst>
              <a:ext uri="{FF2B5EF4-FFF2-40B4-BE49-F238E27FC236}">
                <a16:creationId xmlns:a16="http://schemas.microsoft.com/office/drawing/2014/main" xmlns="" id="{846CEA63-7F47-1F13-488D-DBAC7FA5E64E}"/>
              </a:ext>
            </a:extLst>
          </p:cNvPr>
          <p:cNvSpPr>
            <a:spLocks noGrp="1"/>
          </p:cNvSpPr>
          <p:nvPr>
            <p:ph idx="1"/>
          </p:nvPr>
        </p:nvSpPr>
        <p:spPr>
          <a:xfrm>
            <a:off x="777242" y="1869168"/>
            <a:ext cx="10946672" cy="4351338"/>
          </a:xfrm>
        </p:spPr>
        <p:txBody>
          <a:bodyPr>
            <a:normAutofit fontScale="92500" lnSpcReduction="10000"/>
          </a:bodyPr>
          <a:lstStyle/>
          <a:p>
            <a:r>
              <a:rPr lang="en-US" sz="3600" dirty="0" err="1"/>
              <a:t>ACHRH</a:t>
            </a:r>
            <a:r>
              <a:rPr lang="en-US" sz="3600" dirty="0"/>
              <a:t>  is member of the </a:t>
            </a:r>
            <a:r>
              <a:rPr lang="en-US" sz="3600" i="1" u="sng" dirty="0"/>
              <a:t>National Advocacy  Group </a:t>
            </a:r>
            <a:r>
              <a:rPr lang="en-US" sz="3600" dirty="0"/>
              <a:t>to advocate for victims of family violence on TEMPORARY VISAS </a:t>
            </a:r>
          </a:p>
          <a:p>
            <a:r>
              <a:rPr lang="en-US" sz="3600" dirty="0"/>
              <a:t>The membership of the group consists of a larger general group comprising about 50 national members –core DV service providers , researchers and NGO s</a:t>
            </a:r>
          </a:p>
          <a:p>
            <a:r>
              <a:rPr lang="en-US" sz="3600" dirty="0"/>
              <a:t>And a smaller Executive group. </a:t>
            </a:r>
            <a:r>
              <a:rPr lang="en-US" sz="3600" dirty="0" err="1"/>
              <a:t>ACHRH</a:t>
            </a:r>
            <a:r>
              <a:rPr lang="en-US" sz="3600" dirty="0"/>
              <a:t> is a member of both groups</a:t>
            </a:r>
          </a:p>
          <a:p>
            <a:r>
              <a:rPr lang="en-US" sz="3600" dirty="0"/>
              <a:t>The Group has had a significant impact on the policy</a:t>
            </a:r>
          </a:p>
          <a:p>
            <a:r>
              <a:rPr lang="en-US" sz="3600" u="sng" dirty="0"/>
              <a:t> </a:t>
            </a:r>
            <a:endParaRPr lang="en-AU" sz="3600" u="sng" dirty="0"/>
          </a:p>
        </p:txBody>
      </p:sp>
    </p:spTree>
    <p:extLst>
      <p:ext uri="{BB962C8B-B14F-4D97-AF65-F5344CB8AC3E}">
        <p14:creationId xmlns:p14="http://schemas.microsoft.com/office/powerpoint/2010/main" xmlns="" val="246026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17BCD5-C098-EEFD-F1D6-0F1DC4FE229E}"/>
              </a:ext>
            </a:extLst>
          </p:cNvPr>
          <p:cNvSpPr>
            <a:spLocks noGrp="1"/>
          </p:cNvSpPr>
          <p:nvPr>
            <p:ph type="title"/>
          </p:nvPr>
        </p:nvSpPr>
        <p:spPr>
          <a:xfrm>
            <a:off x="777242" y="365126"/>
            <a:ext cx="10637518" cy="1045986"/>
          </a:xfrm>
        </p:spPr>
        <p:txBody>
          <a:bodyPr/>
          <a:lstStyle/>
          <a:p>
            <a:endParaRPr lang="en-AU" dirty="0"/>
          </a:p>
        </p:txBody>
      </p:sp>
      <p:pic>
        <p:nvPicPr>
          <p:cNvPr id="5" name="Content Placeholder 4">
            <a:extLst>
              <a:ext uri="{FF2B5EF4-FFF2-40B4-BE49-F238E27FC236}">
                <a16:creationId xmlns:a16="http://schemas.microsoft.com/office/drawing/2014/main" xmlns="" id="{F2018147-1B04-CA63-3E23-8C0F3D68D20A}"/>
              </a:ext>
            </a:extLst>
          </p:cNvPr>
          <p:cNvPicPr>
            <a:picLocks noGrp="1" noChangeAspect="1"/>
          </p:cNvPicPr>
          <p:nvPr>
            <p:ph idx="1"/>
          </p:nvPr>
        </p:nvPicPr>
        <p:blipFill>
          <a:blip r:embed="rId2" cstate="print"/>
          <a:stretch>
            <a:fillRect/>
          </a:stretch>
        </p:blipFill>
        <p:spPr>
          <a:xfrm>
            <a:off x="688622" y="214489"/>
            <a:ext cx="11311467" cy="6278385"/>
          </a:xfrm>
        </p:spPr>
      </p:pic>
    </p:spTree>
    <p:extLst>
      <p:ext uri="{BB962C8B-B14F-4D97-AF65-F5344CB8AC3E}">
        <p14:creationId xmlns:p14="http://schemas.microsoft.com/office/powerpoint/2010/main" xmlns="" val="77556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209B25-3EC5-4A77-50ED-438694B933DD}"/>
              </a:ext>
            </a:extLst>
          </p:cNvPr>
          <p:cNvSpPr>
            <a:spLocks noGrp="1"/>
          </p:cNvSpPr>
          <p:nvPr>
            <p:ph type="title"/>
          </p:nvPr>
        </p:nvSpPr>
        <p:spPr/>
        <p:txBody>
          <a:bodyPr/>
          <a:lstStyle/>
          <a:p>
            <a:r>
              <a:rPr lang="en-AU" dirty="0"/>
              <a:t>Advocacy and Results </a:t>
            </a:r>
          </a:p>
        </p:txBody>
      </p:sp>
      <p:sp>
        <p:nvSpPr>
          <p:cNvPr id="3" name="Content Placeholder 2">
            <a:extLst>
              <a:ext uri="{FF2B5EF4-FFF2-40B4-BE49-F238E27FC236}">
                <a16:creationId xmlns:a16="http://schemas.microsoft.com/office/drawing/2014/main" xmlns="" id="{6E40DB35-0195-E96A-97FF-683B345DF5A4}"/>
              </a:ext>
            </a:extLst>
          </p:cNvPr>
          <p:cNvSpPr>
            <a:spLocks noGrp="1"/>
          </p:cNvSpPr>
          <p:nvPr>
            <p:ph idx="1"/>
          </p:nvPr>
        </p:nvSpPr>
        <p:spPr>
          <a:xfrm>
            <a:off x="676656" y="1463040"/>
            <a:ext cx="10738104" cy="4713923"/>
          </a:xfrm>
        </p:spPr>
        <p:txBody>
          <a:bodyPr>
            <a:normAutofit fontScale="92500" lnSpcReduction="20000"/>
          </a:bodyPr>
          <a:lstStyle/>
          <a:p>
            <a:r>
              <a:rPr lang="en-AU" sz="2400" dirty="0"/>
              <a:t> Executive members -  </a:t>
            </a:r>
            <a:r>
              <a:rPr lang="en-AU" sz="2400" dirty="0" err="1"/>
              <a:t>ACHRH</a:t>
            </a:r>
            <a:r>
              <a:rPr lang="en-AU" sz="2400" dirty="0"/>
              <a:t> Members with Monash Uni And Melbourne Uni , InTouch , Women's Legal service . We regularly meet, plan and advocate    </a:t>
            </a:r>
          </a:p>
          <a:p>
            <a:pPr marL="0" indent="0">
              <a:buNone/>
            </a:pPr>
            <a:r>
              <a:rPr lang="en-AU" sz="3200" b="1" u="sng" dirty="0"/>
              <a:t>RESULT </a:t>
            </a:r>
          </a:p>
          <a:p>
            <a:r>
              <a:rPr lang="en-AU" sz="3000" dirty="0"/>
              <a:t>Temp visa victims no longer deported immediately</a:t>
            </a:r>
          </a:p>
          <a:p>
            <a:r>
              <a:rPr lang="en-AU" sz="3000" dirty="0"/>
              <a:t>They can stay and fight their family property cases </a:t>
            </a:r>
          </a:p>
          <a:p>
            <a:r>
              <a:rPr lang="en-AU" sz="3000" dirty="0"/>
              <a:t>If they had partner visa application n and sponsorship withdrawn that application is considered  valid, and they get their permanent residency </a:t>
            </a:r>
          </a:p>
          <a:p>
            <a:r>
              <a:rPr lang="en-AU" sz="3000" dirty="0"/>
              <a:t>Medicare support immediately </a:t>
            </a:r>
          </a:p>
          <a:p>
            <a:r>
              <a:rPr lang="en-AU" sz="3000" dirty="0"/>
              <a:t>Legal Aid support </a:t>
            </a:r>
          </a:p>
          <a:p>
            <a:r>
              <a:rPr lang="en-AU" sz="3000" dirty="0"/>
              <a:t>Housing support</a:t>
            </a:r>
          </a:p>
          <a:p>
            <a:r>
              <a:rPr lang="en-AU" sz="3000" dirty="0"/>
              <a:t>$5000 CASH support </a:t>
            </a:r>
          </a:p>
          <a:p>
            <a:pPr marL="0" indent="0">
              <a:buNone/>
            </a:pPr>
            <a:endParaRPr lang="en-AU" sz="3200" b="1" u="sng" dirty="0"/>
          </a:p>
        </p:txBody>
      </p:sp>
    </p:spTree>
    <p:extLst>
      <p:ext uri="{BB962C8B-B14F-4D97-AF65-F5344CB8AC3E}">
        <p14:creationId xmlns:p14="http://schemas.microsoft.com/office/powerpoint/2010/main" xmlns="" val="1389946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2346FE-B7E4-D177-A249-C255B5EA4BC1}"/>
              </a:ext>
            </a:extLst>
          </p:cNvPr>
          <p:cNvSpPr>
            <a:spLocks noGrp="1"/>
          </p:cNvSpPr>
          <p:nvPr>
            <p:ph type="title"/>
          </p:nvPr>
        </p:nvSpPr>
        <p:spPr>
          <a:xfrm>
            <a:off x="753035" y="1"/>
            <a:ext cx="10661725" cy="1592131"/>
          </a:xfrm>
        </p:spPr>
        <p:txBody>
          <a:bodyPr>
            <a:normAutofit/>
          </a:bodyPr>
          <a:lstStyle/>
          <a:p>
            <a:r>
              <a:rPr lang="en-US" dirty="0"/>
              <a:t>Some Missing Gaps  Filled Some Not </a:t>
            </a:r>
            <a:endParaRPr lang="en-AU" dirty="0"/>
          </a:p>
        </p:txBody>
      </p:sp>
      <p:sp>
        <p:nvSpPr>
          <p:cNvPr id="3" name="Content Placeholder 2">
            <a:extLst>
              <a:ext uri="{FF2B5EF4-FFF2-40B4-BE49-F238E27FC236}">
                <a16:creationId xmlns:a16="http://schemas.microsoft.com/office/drawing/2014/main" xmlns="" id="{7D87D2E8-5B55-4765-EC4D-07030F6CE507}"/>
              </a:ext>
            </a:extLst>
          </p:cNvPr>
          <p:cNvSpPr>
            <a:spLocks noGrp="1"/>
          </p:cNvSpPr>
          <p:nvPr>
            <p:ph idx="1"/>
          </p:nvPr>
        </p:nvSpPr>
        <p:spPr>
          <a:xfrm>
            <a:off x="602428" y="1690688"/>
            <a:ext cx="10812332" cy="4486275"/>
          </a:xfrm>
        </p:spPr>
        <p:txBody>
          <a:bodyPr>
            <a:normAutofit lnSpcReduction="10000"/>
          </a:bodyPr>
          <a:lstStyle/>
          <a:p>
            <a:r>
              <a:rPr lang="en-US" sz="2800" dirty="0"/>
              <a:t> International brides or </a:t>
            </a:r>
            <a:r>
              <a:rPr lang="en-US" sz="2800" dirty="0" err="1"/>
              <a:t>defacto</a:t>
            </a:r>
            <a:r>
              <a:rPr lang="en-US" sz="2800" dirty="0"/>
              <a:t> partners whose partner  visa application is not in train,  and arrived on Temporary visa are not allowed permanent residency visa- IMPROVED –Many VICTIMS SURVIVORS ARE NOW GETTING PR- even if on tourist visa but only of the husband is Australian citizen or PR </a:t>
            </a:r>
          </a:p>
          <a:p>
            <a:r>
              <a:rPr lang="en-US" sz="2800" dirty="0"/>
              <a:t>They usually end up applying for Protection Visa or International Student Visa ,  or marry someone local with residency visa </a:t>
            </a:r>
          </a:p>
          <a:p>
            <a:r>
              <a:rPr lang="en-AU" dirty="0"/>
              <a:t> </a:t>
            </a:r>
            <a:r>
              <a:rPr lang="en-AU" sz="2800" dirty="0"/>
              <a:t>We are still requesting a special family domestic violence visa to be initiated for such women.  </a:t>
            </a:r>
          </a:p>
          <a:p>
            <a:r>
              <a:rPr lang="en-AU" sz="2800" dirty="0"/>
              <a:t>NO Social Husing for  FV victims on temporary visas – we are  starting  a new advocacy campaign </a:t>
            </a:r>
            <a:endParaRPr lang="en-AU" dirty="0"/>
          </a:p>
        </p:txBody>
      </p:sp>
    </p:spTree>
    <p:extLst>
      <p:ext uri="{BB962C8B-B14F-4D97-AF65-F5344CB8AC3E}">
        <p14:creationId xmlns:p14="http://schemas.microsoft.com/office/powerpoint/2010/main" xmlns="" val="3947439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CDB0C7-CBB0-5179-8FC2-50215A0937B7}"/>
              </a:ext>
            </a:extLst>
          </p:cNvPr>
          <p:cNvSpPr>
            <a:spLocks noGrp="1"/>
          </p:cNvSpPr>
          <p:nvPr>
            <p:ph type="title"/>
          </p:nvPr>
        </p:nvSpPr>
        <p:spPr/>
        <p:txBody>
          <a:bodyPr>
            <a:normAutofit fontScale="90000"/>
          </a:bodyPr>
          <a:lstStyle/>
          <a:p>
            <a:r>
              <a:rPr lang="en-US" dirty="0"/>
              <a:t>Community Educational Projects 2024</a:t>
            </a:r>
            <a:endParaRPr lang="en-AU" dirty="0"/>
          </a:p>
        </p:txBody>
      </p:sp>
      <p:sp>
        <p:nvSpPr>
          <p:cNvPr id="3" name="Content Placeholder 2">
            <a:extLst>
              <a:ext uri="{FF2B5EF4-FFF2-40B4-BE49-F238E27FC236}">
                <a16:creationId xmlns:a16="http://schemas.microsoft.com/office/drawing/2014/main" xmlns="" id="{56567D3D-CACE-6EAE-5109-FDFD5E171296}"/>
              </a:ext>
            </a:extLst>
          </p:cNvPr>
          <p:cNvSpPr>
            <a:spLocks noGrp="1"/>
          </p:cNvSpPr>
          <p:nvPr>
            <p:ph idx="1"/>
          </p:nvPr>
        </p:nvSpPr>
        <p:spPr>
          <a:xfrm>
            <a:off x="656216" y="1690688"/>
            <a:ext cx="10758544" cy="4486275"/>
          </a:xfrm>
        </p:spPr>
        <p:txBody>
          <a:bodyPr>
            <a:normAutofit fontScale="77500" lnSpcReduction="20000"/>
          </a:bodyPr>
          <a:lstStyle/>
          <a:p>
            <a:r>
              <a:rPr lang="en-US" sz="3200" dirty="0"/>
              <a:t> Film </a:t>
            </a:r>
            <a:r>
              <a:rPr lang="en-US" sz="3200" i="1" dirty="0"/>
              <a:t>FINDING AFFECTION  </a:t>
            </a:r>
            <a:r>
              <a:rPr lang="en-US" sz="3200" dirty="0"/>
              <a:t>2024</a:t>
            </a:r>
          </a:p>
          <a:p>
            <a:r>
              <a:rPr lang="en-US" sz="3200" dirty="0"/>
              <a:t>Screened at Indian Film Festivals Melbourne, Kolkata  </a:t>
            </a:r>
          </a:p>
          <a:p>
            <a:r>
              <a:rPr lang="en-US" sz="3200" dirty="0"/>
              <a:t>Received Award Durga Film Festival </a:t>
            </a:r>
            <a:r>
              <a:rPr lang="en-US" sz="3200" dirty="0" err="1"/>
              <a:t>Kolkat</a:t>
            </a:r>
            <a:r>
              <a:rPr lang="en-US" sz="3200" dirty="0"/>
              <a:t> , appreciation certificate at San Francisco Women's only Film Festival </a:t>
            </a:r>
          </a:p>
          <a:p>
            <a:r>
              <a:rPr lang="en-US" sz="3200" dirty="0"/>
              <a:t>August 2025 – Film screened at “Seen and Heard”  Film Festival Mount Waverly </a:t>
            </a:r>
          </a:p>
          <a:p>
            <a:r>
              <a:rPr lang="en-US" sz="3200" dirty="0"/>
              <a:t>September 2025- Film screened at Community Lawyers Conference  Canberra </a:t>
            </a:r>
          </a:p>
          <a:p>
            <a:r>
              <a:rPr lang="en-US" sz="3200" dirty="0"/>
              <a:t>October 2025 – Held educational film screening workshop with Australian Indian Medical Group Sydney </a:t>
            </a:r>
          </a:p>
          <a:p>
            <a:r>
              <a:rPr lang="en-US" sz="3200" dirty="0"/>
              <a:t> Planned screening to mark 16 Days of Activism in Parramatta Sydney on 4/12/25</a:t>
            </a:r>
          </a:p>
          <a:p>
            <a:r>
              <a:rPr lang="en-US" sz="3200" dirty="0"/>
              <a:t>  Open to invitation to screen the film for any community or professional  group </a:t>
            </a:r>
          </a:p>
          <a:p>
            <a:endParaRPr lang="en-AU" dirty="0"/>
          </a:p>
        </p:txBody>
      </p:sp>
    </p:spTree>
    <p:extLst>
      <p:ext uri="{BB962C8B-B14F-4D97-AF65-F5344CB8AC3E}">
        <p14:creationId xmlns:p14="http://schemas.microsoft.com/office/powerpoint/2010/main" xmlns="" val="4156810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721ACE-3381-16E1-1AF1-ABC2A386DB25}"/>
              </a:ext>
            </a:extLst>
          </p:cNvPr>
          <p:cNvSpPr>
            <a:spLocks noGrp="1"/>
          </p:cNvSpPr>
          <p:nvPr>
            <p:ph type="title"/>
          </p:nvPr>
        </p:nvSpPr>
        <p:spPr/>
        <p:txBody>
          <a:bodyPr/>
          <a:lstStyle/>
          <a:p>
            <a:r>
              <a:rPr lang="en-AU" dirty="0"/>
              <a:t>Going Forward </a:t>
            </a:r>
          </a:p>
        </p:txBody>
      </p:sp>
      <p:sp>
        <p:nvSpPr>
          <p:cNvPr id="3" name="Content Placeholder 2">
            <a:extLst>
              <a:ext uri="{FF2B5EF4-FFF2-40B4-BE49-F238E27FC236}">
                <a16:creationId xmlns:a16="http://schemas.microsoft.com/office/drawing/2014/main" xmlns="" id="{84DD5C42-77AE-A063-1E0E-3C2F3EB9F6EF}"/>
              </a:ext>
            </a:extLst>
          </p:cNvPr>
          <p:cNvSpPr>
            <a:spLocks noGrp="1"/>
          </p:cNvSpPr>
          <p:nvPr>
            <p:ph idx="1"/>
          </p:nvPr>
        </p:nvSpPr>
        <p:spPr/>
        <p:txBody>
          <a:bodyPr>
            <a:normAutofit/>
          </a:bodyPr>
          <a:lstStyle/>
          <a:p>
            <a:r>
              <a:rPr lang="en-AU" sz="3200" dirty="0"/>
              <a:t>Number  of projects in pipeline  </a:t>
            </a:r>
          </a:p>
          <a:p>
            <a:pPr lvl="1"/>
            <a:r>
              <a:rPr lang="en-AU" sz="3000" dirty="0"/>
              <a:t>Continue  building partnerships –</a:t>
            </a:r>
            <a:r>
              <a:rPr lang="en-AU" sz="3000" dirty="0" err="1"/>
              <a:t>IndianCare</a:t>
            </a:r>
            <a:r>
              <a:rPr lang="en-AU" sz="3000" dirty="0"/>
              <a:t>, Lotus Films and </a:t>
            </a:r>
            <a:r>
              <a:rPr lang="en-AU" sz="3000" dirty="0" err="1"/>
              <a:t>Kheliya</a:t>
            </a:r>
            <a:r>
              <a:rPr lang="en-AU" sz="3000" dirty="0"/>
              <a:t> Productions </a:t>
            </a:r>
          </a:p>
          <a:p>
            <a:pPr lvl="1"/>
            <a:r>
              <a:rPr lang="en-AU" sz="3000" dirty="0"/>
              <a:t>Mental health intersection with family violence  </a:t>
            </a:r>
          </a:p>
          <a:p>
            <a:pPr lvl="1"/>
            <a:r>
              <a:rPr lang="en-AU" sz="3000" dirty="0"/>
              <a:t>Youth mental health - exposure to sexual and family violence </a:t>
            </a:r>
          </a:p>
          <a:p>
            <a:endParaRPr lang="en-AU" sz="3200" dirty="0"/>
          </a:p>
        </p:txBody>
      </p:sp>
    </p:spTree>
    <p:extLst>
      <p:ext uri="{BB962C8B-B14F-4D97-AF65-F5344CB8AC3E}">
        <p14:creationId xmlns:p14="http://schemas.microsoft.com/office/powerpoint/2010/main" xmlns="" val="3004548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A80A97F9-87C9-4710-B480-406EA55C9E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10" name="Rectangle 9">
            <a:extLst>
              <a:ext uri="{FF2B5EF4-FFF2-40B4-BE49-F238E27FC236}">
                <a16:creationId xmlns:a16="http://schemas.microsoft.com/office/drawing/2014/main" xmlns="" id="{6D6F0AC2-F229-46DE-A0A2-5CB386CE90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0" y="0"/>
            <a:ext cx="12188952" cy="68580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le 1">
            <a:extLst>
              <a:ext uri="{FF2B5EF4-FFF2-40B4-BE49-F238E27FC236}">
                <a16:creationId xmlns:a16="http://schemas.microsoft.com/office/drawing/2014/main" xmlns="" id="{20590D95-798F-8C14-9331-FA8306E67E36}"/>
              </a:ext>
            </a:extLst>
          </p:cNvPr>
          <p:cNvSpPr>
            <a:spLocks noGrp="1"/>
          </p:cNvSpPr>
          <p:nvPr>
            <p:ph type="title"/>
          </p:nvPr>
        </p:nvSpPr>
        <p:spPr>
          <a:xfrm>
            <a:off x="777240" y="777240"/>
            <a:ext cx="4114800" cy="1812537"/>
          </a:xfrm>
        </p:spPr>
        <p:txBody>
          <a:bodyPr anchor="b">
            <a:normAutofit/>
          </a:bodyPr>
          <a:lstStyle/>
          <a:p>
            <a:endParaRPr lang="en-AU" sz="4400"/>
          </a:p>
        </p:txBody>
      </p:sp>
      <p:sp>
        <p:nvSpPr>
          <p:cNvPr id="3" name="Content Placeholder 2">
            <a:extLst>
              <a:ext uri="{FF2B5EF4-FFF2-40B4-BE49-F238E27FC236}">
                <a16:creationId xmlns:a16="http://schemas.microsoft.com/office/drawing/2014/main" xmlns="" id="{307F0306-ACF7-F217-FCAE-0656CC808655}"/>
              </a:ext>
            </a:extLst>
          </p:cNvPr>
          <p:cNvSpPr>
            <a:spLocks noGrp="1"/>
          </p:cNvSpPr>
          <p:nvPr>
            <p:ph idx="1"/>
          </p:nvPr>
        </p:nvSpPr>
        <p:spPr>
          <a:xfrm>
            <a:off x="777240" y="2786743"/>
            <a:ext cx="4114800" cy="3390220"/>
          </a:xfrm>
        </p:spPr>
        <p:txBody>
          <a:bodyPr anchor="t">
            <a:normAutofit/>
          </a:bodyPr>
          <a:lstStyle/>
          <a:p>
            <a:endParaRPr lang="en-AU" dirty="0"/>
          </a:p>
          <a:p>
            <a:endParaRPr lang="en-AU" dirty="0"/>
          </a:p>
          <a:p>
            <a:r>
              <a:rPr lang="en-AU" sz="4400" b="1" i="1" dirty="0"/>
              <a:t>THANK YOU FOR LISTENING </a:t>
            </a:r>
          </a:p>
        </p:txBody>
      </p:sp>
      <p:sp>
        <p:nvSpPr>
          <p:cNvPr id="12" name="Rectangle 11">
            <a:extLst>
              <a:ext uri="{FF2B5EF4-FFF2-40B4-BE49-F238E27FC236}">
                <a16:creationId xmlns:a16="http://schemas.microsoft.com/office/drawing/2014/main" xmlns="" id="{B561DE1A-F39F-46D4-BA9A-9DAB77A486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32199" y="0"/>
            <a:ext cx="6859801" cy="3429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xmlns="" id="{D5B872FB-9048-4804-BA13-DB2AF3C8D1D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print">
            <a:duotone>
              <a:schemeClr val="accent3">
                <a:shade val="45000"/>
                <a:satMod val="135000"/>
              </a:schemeClr>
              <a:prstClr val="white"/>
            </a:duotone>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7041948" y="0"/>
            <a:ext cx="3429000" cy="3429000"/>
          </a:xfrm>
          <a:prstGeom prst="rect">
            <a:avLst/>
          </a:prstGeom>
        </p:spPr>
      </p:pic>
      <p:sp>
        <p:nvSpPr>
          <p:cNvPr id="16" name="Rectangle 15">
            <a:extLst>
              <a:ext uri="{FF2B5EF4-FFF2-40B4-BE49-F238E27FC236}">
                <a16:creationId xmlns:a16="http://schemas.microsoft.com/office/drawing/2014/main" xmlns="" id="{C6105A24-81C0-4B45-99A5-311F3B74A7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32199" y="3427200"/>
            <a:ext cx="3430800" cy="3430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xmlns="" id="{3C851273-7FAC-413A-B5CA-083F7AECDF0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print">
            <a:duotone>
              <a:schemeClr val="accent3">
                <a:shade val="45000"/>
                <a:satMod val="135000"/>
              </a:schemeClr>
              <a:prstClr val="white"/>
            </a:duotone>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5333999" y="3427200"/>
            <a:ext cx="3429000" cy="3429000"/>
          </a:xfrm>
          <a:prstGeom prst="rect">
            <a:avLst/>
          </a:prstGeom>
        </p:spPr>
      </p:pic>
      <p:sp>
        <p:nvSpPr>
          <p:cNvPr id="20" name="Rectangle 19">
            <a:extLst>
              <a:ext uri="{FF2B5EF4-FFF2-40B4-BE49-F238E27FC236}">
                <a16:creationId xmlns:a16="http://schemas.microsoft.com/office/drawing/2014/main" xmlns="" id="{C3B21356-601F-4761-B3FB-16E3D4A5C0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61200" y="3427200"/>
            <a:ext cx="3430800" cy="343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xmlns="" id="{004EF464-0C9E-4D7E-B8B3-86528581926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tretch>
            <a:fillRect/>
          </a:stretch>
        </p:blipFill>
        <p:spPr>
          <a:xfrm>
            <a:off x="8767754" y="3427200"/>
            <a:ext cx="3429000" cy="3429000"/>
          </a:xfrm>
          <a:prstGeom prst="rect">
            <a:avLst/>
          </a:prstGeom>
        </p:spPr>
      </p:pic>
    </p:spTree>
    <p:extLst>
      <p:ext uri="{BB962C8B-B14F-4D97-AF65-F5344CB8AC3E}">
        <p14:creationId xmlns:p14="http://schemas.microsoft.com/office/powerpoint/2010/main" xmlns="" val="2009181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xmlns="" id="{CD62DB5A-5AA0-4E7E-94AB-AD20F02CA8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9" name="Rectangle 11">
            <a:extLst>
              <a:ext uri="{FF2B5EF4-FFF2-40B4-BE49-F238E27FC236}">
                <a16:creationId xmlns:a16="http://schemas.microsoft.com/office/drawing/2014/main" xmlns="" id="{0F086ECE-EF43-4B07-9DD0-59679471A0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useBgFill="1">
        <p:nvSpPr>
          <p:cNvPr id="11" name="Rectangle 13">
            <a:extLst>
              <a:ext uri="{FF2B5EF4-FFF2-40B4-BE49-F238E27FC236}">
                <a16:creationId xmlns:a16="http://schemas.microsoft.com/office/drawing/2014/main" xmlns="" id="{3CE74505-85B7-4C6D-8066-30E306CB80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useBgFill="1">
        <p:nvSpPr>
          <p:cNvPr id="13" name="Rectangle 15">
            <a:extLst>
              <a:ext uri="{FF2B5EF4-FFF2-40B4-BE49-F238E27FC236}">
                <a16:creationId xmlns:a16="http://schemas.microsoft.com/office/drawing/2014/main" xmlns="" id="{F518D20D-5F05-49C3-8900-68783F8ACB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15" name="Rectangle 17">
            <a:extLst>
              <a:ext uri="{FF2B5EF4-FFF2-40B4-BE49-F238E27FC236}">
                <a16:creationId xmlns:a16="http://schemas.microsoft.com/office/drawing/2014/main" xmlns="" id="{FF50CA5B-2FF8-43D9-B7D8-3BDE1BFD3C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le 1">
            <a:extLst>
              <a:ext uri="{FF2B5EF4-FFF2-40B4-BE49-F238E27FC236}">
                <a16:creationId xmlns:a16="http://schemas.microsoft.com/office/drawing/2014/main" xmlns="" id="{B811C760-4F0E-D7A3-B25E-EBF535DF3A83}"/>
              </a:ext>
            </a:extLst>
          </p:cNvPr>
          <p:cNvSpPr>
            <a:spLocks noGrp="1"/>
          </p:cNvSpPr>
          <p:nvPr>
            <p:ph type="title"/>
          </p:nvPr>
        </p:nvSpPr>
        <p:spPr>
          <a:xfrm>
            <a:off x="859970" y="1122363"/>
            <a:ext cx="4264351" cy="2056266"/>
          </a:xfrm>
        </p:spPr>
        <p:txBody>
          <a:bodyPr vert="horz" lIns="91440" tIns="45720" rIns="91440" bIns="45720" rtlCol="0" anchor="b">
            <a:normAutofit fontScale="90000"/>
          </a:bodyPr>
          <a:lstStyle/>
          <a:p>
            <a:r>
              <a:rPr lang="en-US" sz="3800" dirty="0"/>
              <a:t>CHAIRMAN’S  REPORT </a:t>
            </a:r>
            <a:br>
              <a:rPr lang="en-US" sz="3800" dirty="0"/>
            </a:br>
            <a:r>
              <a:rPr lang="en-US" sz="3800" dirty="0"/>
              <a:t>PROFESSOR IAN HOWIE </a:t>
            </a:r>
          </a:p>
        </p:txBody>
      </p:sp>
      <p:pic>
        <p:nvPicPr>
          <p:cNvPr id="6" name="Picture 5">
            <a:extLst>
              <a:ext uri="{FF2B5EF4-FFF2-40B4-BE49-F238E27FC236}">
                <a16:creationId xmlns:a16="http://schemas.microsoft.com/office/drawing/2014/main" xmlns="" id="{CE915B42-F508-F5A9-E6C1-FF6BEF2374AF}"/>
              </a:ext>
            </a:extLst>
          </p:cNvPr>
          <p:cNvPicPr>
            <a:picLocks noChangeAspect="1"/>
          </p:cNvPicPr>
          <p:nvPr/>
        </p:nvPicPr>
        <p:blipFill>
          <a:blip r:embed="rId2" cstate="print"/>
          <a:stretch>
            <a:fillRect/>
          </a:stretch>
        </p:blipFill>
        <p:spPr>
          <a:xfrm>
            <a:off x="740789" y="3740392"/>
            <a:ext cx="4419983" cy="1609483"/>
          </a:xfrm>
          <a:prstGeom prst="rect">
            <a:avLst/>
          </a:prstGeom>
        </p:spPr>
      </p:pic>
      <p:sp>
        <p:nvSpPr>
          <p:cNvPr id="4" name="Text Placeholder 3">
            <a:extLst>
              <a:ext uri="{FF2B5EF4-FFF2-40B4-BE49-F238E27FC236}">
                <a16:creationId xmlns:a16="http://schemas.microsoft.com/office/drawing/2014/main" xmlns="" id="{79B2B1D1-7A36-390A-0F76-57D8A144FB5F}"/>
              </a:ext>
            </a:extLst>
          </p:cNvPr>
          <p:cNvSpPr>
            <a:spLocks noGrp="1"/>
          </p:cNvSpPr>
          <p:nvPr>
            <p:ph type="body" idx="1"/>
          </p:nvPr>
        </p:nvSpPr>
        <p:spPr>
          <a:xfrm>
            <a:off x="563382" y="3556000"/>
            <a:ext cx="4687389" cy="2179637"/>
          </a:xfrm>
        </p:spPr>
        <p:txBody>
          <a:bodyPr vert="horz" lIns="91440" tIns="45720" rIns="91440" bIns="45720" rtlCol="0">
            <a:normAutofit/>
          </a:bodyPr>
          <a:lstStyle/>
          <a:p>
            <a:endParaRPr lang="en-US" dirty="0">
              <a:solidFill>
                <a:schemeClr val="tx1"/>
              </a:solidFill>
            </a:endParaRPr>
          </a:p>
        </p:txBody>
      </p:sp>
      <p:sp>
        <p:nvSpPr>
          <p:cNvPr id="17" name="Rectangle 19">
            <a:extLst>
              <a:ext uri="{FF2B5EF4-FFF2-40B4-BE49-F238E27FC236}">
                <a16:creationId xmlns:a16="http://schemas.microsoft.com/office/drawing/2014/main" xmlns="" id="{421A1E60-9477-4E7A-A6B2-63B329C81A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824167" y="476600"/>
            <a:ext cx="5888959" cy="5887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72E9AEF1-B817-608E-8E7D-37B7C939516D}"/>
              </a:ext>
            </a:extLst>
          </p:cNvPr>
          <p:cNvPicPr>
            <a:picLocks noChangeAspect="1"/>
          </p:cNvPicPr>
          <p:nvPr/>
        </p:nvPicPr>
        <p:blipFill>
          <a:blip r:embed="rId3" cstate="print"/>
          <a:stretch>
            <a:fillRect/>
          </a:stretch>
        </p:blipFill>
        <p:spPr>
          <a:xfrm>
            <a:off x="6521187" y="476601"/>
            <a:ext cx="4488822" cy="5906346"/>
          </a:xfrm>
          <a:prstGeom prst="rect">
            <a:avLst/>
          </a:prstGeom>
        </p:spPr>
      </p:pic>
      <p:pic>
        <p:nvPicPr>
          <p:cNvPr id="3" name="Picture 2">
            <a:extLst>
              <a:ext uri="{FF2B5EF4-FFF2-40B4-BE49-F238E27FC236}">
                <a16:creationId xmlns:a16="http://schemas.microsoft.com/office/drawing/2014/main" xmlns="" id="{FDEF432D-F869-4BCB-CE87-140D2746D65B}"/>
              </a:ext>
            </a:extLst>
          </p:cNvPr>
          <p:cNvPicPr>
            <a:picLocks noChangeAspect="1"/>
          </p:cNvPicPr>
          <p:nvPr/>
        </p:nvPicPr>
        <p:blipFill>
          <a:blip r:embed="rId4" cstate="print"/>
          <a:stretch>
            <a:fillRect/>
          </a:stretch>
        </p:blipFill>
        <p:spPr>
          <a:xfrm>
            <a:off x="6579505" y="5133585"/>
            <a:ext cx="4669941" cy="1707028"/>
          </a:xfrm>
          <a:prstGeom prst="rect">
            <a:avLst/>
          </a:prstGeom>
        </p:spPr>
      </p:pic>
    </p:spTree>
    <p:extLst>
      <p:ext uri="{BB962C8B-B14F-4D97-AF65-F5344CB8AC3E}">
        <p14:creationId xmlns:p14="http://schemas.microsoft.com/office/powerpoint/2010/main" xmlns="" val="4034686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A80A97F9-87C9-4710-B480-406EA55C9E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14" name="Rectangle 13">
            <a:extLst>
              <a:ext uri="{FF2B5EF4-FFF2-40B4-BE49-F238E27FC236}">
                <a16:creationId xmlns:a16="http://schemas.microsoft.com/office/drawing/2014/main" xmlns="" id="{6D6F0AC2-F229-46DE-A0A2-5CB386CE90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0" y="0"/>
            <a:ext cx="12188952" cy="68580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6" name="Picture 5">
            <a:extLst>
              <a:ext uri="{FF2B5EF4-FFF2-40B4-BE49-F238E27FC236}">
                <a16:creationId xmlns:a16="http://schemas.microsoft.com/office/drawing/2014/main" xmlns="" id="{29302C53-DD89-236C-5092-0087E9A3ED7E}"/>
              </a:ext>
            </a:extLst>
          </p:cNvPr>
          <p:cNvPicPr>
            <a:picLocks noChangeAspect="1"/>
          </p:cNvPicPr>
          <p:nvPr/>
        </p:nvPicPr>
        <p:blipFill>
          <a:blip r:embed="rId2" cstate="print"/>
          <a:stretch>
            <a:fillRect/>
          </a:stretch>
        </p:blipFill>
        <p:spPr>
          <a:xfrm>
            <a:off x="10065398" y="2454302"/>
            <a:ext cx="1347654" cy="1647214"/>
          </a:xfrm>
          <a:prstGeom prst="rect">
            <a:avLst/>
          </a:prstGeom>
        </p:spPr>
      </p:pic>
      <p:pic>
        <p:nvPicPr>
          <p:cNvPr id="7" name="Picture 6">
            <a:extLst>
              <a:ext uri="{FF2B5EF4-FFF2-40B4-BE49-F238E27FC236}">
                <a16:creationId xmlns:a16="http://schemas.microsoft.com/office/drawing/2014/main" xmlns="" id="{7E14A1DC-1AEF-82CB-1624-24A804683BC8}"/>
              </a:ext>
            </a:extLst>
          </p:cNvPr>
          <p:cNvPicPr>
            <a:picLocks noChangeAspect="1"/>
          </p:cNvPicPr>
          <p:nvPr/>
        </p:nvPicPr>
        <p:blipFill>
          <a:blip r:embed="rId3" cstate="print"/>
          <a:stretch>
            <a:fillRect/>
          </a:stretch>
        </p:blipFill>
        <p:spPr>
          <a:xfrm>
            <a:off x="161546" y="94063"/>
            <a:ext cx="1567542" cy="1972381"/>
          </a:xfrm>
          <a:prstGeom prst="rect">
            <a:avLst/>
          </a:prstGeom>
        </p:spPr>
      </p:pic>
      <p:sp>
        <p:nvSpPr>
          <p:cNvPr id="2" name="Title 1">
            <a:extLst>
              <a:ext uri="{FF2B5EF4-FFF2-40B4-BE49-F238E27FC236}">
                <a16:creationId xmlns:a16="http://schemas.microsoft.com/office/drawing/2014/main" xmlns="" id="{087720E4-24F7-5CAC-82B6-EC0EC76DFC8C}"/>
              </a:ext>
            </a:extLst>
          </p:cNvPr>
          <p:cNvSpPr>
            <a:spLocks noGrp="1"/>
          </p:cNvSpPr>
          <p:nvPr>
            <p:ph type="title"/>
          </p:nvPr>
        </p:nvSpPr>
        <p:spPr>
          <a:xfrm flipH="1">
            <a:off x="7761262" y="1212720"/>
            <a:ext cx="773689" cy="50023"/>
          </a:xfrm>
        </p:spPr>
        <p:txBody>
          <a:bodyPr anchor="b">
            <a:normAutofit fontScale="90000"/>
          </a:bodyPr>
          <a:lstStyle/>
          <a:p>
            <a:endParaRPr lang="en-AU" sz="4400" dirty="0"/>
          </a:p>
        </p:txBody>
      </p:sp>
      <p:pic>
        <p:nvPicPr>
          <p:cNvPr id="8" name="Content Placeholder 7">
            <a:extLst>
              <a:ext uri="{FF2B5EF4-FFF2-40B4-BE49-F238E27FC236}">
                <a16:creationId xmlns:a16="http://schemas.microsoft.com/office/drawing/2014/main" xmlns="" id="{E7E32326-2272-7875-CF3A-163E9A736EEE}"/>
              </a:ext>
            </a:extLst>
          </p:cNvPr>
          <p:cNvPicPr>
            <a:picLocks noGrp="1" noChangeAspect="1"/>
          </p:cNvPicPr>
          <p:nvPr>
            <p:ph idx="1"/>
          </p:nvPr>
        </p:nvPicPr>
        <p:blipFill>
          <a:blip r:embed="rId4" cstate="print"/>
          <a:stretch>
            <a:fillRect/>
          </a:stretch>
        </p:blipFill>
        <p:spPr>
          <a:xfrm>
            <a:off x="4397440" y="337457"/>
            <a:ext cx="1653932" cy="1609483"/>
          </a:xfrm>
          <a:prstGeom prst="rect">
            <a:avLst/>
          </a:prstGeom>
        </p:spPr>
      </p:pic>
      <p:sp>
        <p:nvSpPr>
          <p:cNvPr id="16" name="Rectangle 15">
            <a:extLst>
              <a:ext uri="{FF2B5EF4-FFF2-40B4-BE49-F238E27FC236}">
                <a16:creationId xmlns:a16="http://schemas.microsoft.com/office/drawing/2014/main" xmlns="" id="{9F3CB34B-2F8F-4442-91D1-923678282D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63000" y="0"/>
            <a:ext cx="3429000" cy="3429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xmlns="" id="{688983D8-0B9D-9171-8619-97A0D557DD61}"/>
              </a:ext>
            </a:extLst>
          </p:cNvPr>
          <p:cNvPicPr>
            <a:picLocks noChangeAspect="1"/>
          </p:cNvPicPr>
          <p:nvPr/>
        </p:nvPicPr>
        <p:blipFill rotWithShape="1">
          <a:blip r:embed="rId5" cstate="print"/>
          <a:srcRect t="4438" b="29062"/>
          <a:stretch/>
        </p:blipFill>
        <p:spPr>
          <a:xfrm>
            <a:off x="1919123" y="162387"/>
            <a:ext cx="1992087" cy="1867769"/>
          </a:xfrm>
          <a:prstGeom prst="rect">
            <a:avLst/>
          </a:prstGeom>
        </p:spPr>
      </p:pic>
      <p:sp>
        <p:nvSpPr>
          <p:cNvPr id="18" name="Rectangle 17">
            <a:extLst>
              <a:ext uri="{FF2B5EF4-FFF2-40B4-BE49-F238E27FC236}">
                <a16:creationId xmlns:a16="http://schemas.microsoft.com/office/drawing/2014/main" xmlns="" id="{92AFC398-9263-43B8-98C4-6D97765B8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61200" y="3427200"/>
            <a:ext cx="3430800" cy="343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465820C3-43CD-D5C1-F890-0BF6B07C133A}"/>
              </a:ext>
            </a:extLst>
          </p:cNvPr>
          <p:cNvPicPr>
            <a:picLocks noChangeAspect="1"/>
          </p:cNvPicPr>
          <p:nvPr/>
        </p:nvPicPr>
        <p:blipFill rotWithShape="1">
          <a:blip r:embed="rId6" cstate="print"/>
          <a:srcRect r="5" b="28254"/>
          <a:stretch/>
        </p:blipFill>
        <p:spPr>
          <a:xfrm>
            <a:off x="3297290" y="1934357"/>
            <a:ext cx="2069677" cy="2381250"/>
          </a:xfrm>
          <a:custGeom>
            <a:avLst/>
            <a:gdLst/>
            <a:ahLst/>
            <a:cxnLst/>
            <a:rect l="l" t="t" r="r" b="b"/>
            <a:pathLst>
              <a:path w="3375124" h="3375124">
                <a:moveTo>
                  <a:pt x="1687562" y="0"/>
                </a:moveTo>
                <a:cubicBezTo>
                  <a:pt x="2619577" y="0"/>
                  <a:pt x="3375124" y="755547"/>
                  <a:pt x="3375124" y="1687562"/>
                </a:cubicBezTo>
                <a:cubicBezTo>
                  <a:pt x="3375124" y="2619577"/>
                  <a:pt x="2619577" y="3375124"/>
                  <a:pt x="1687562" y="3375124"/>
                </a:cubicBezTo>
                <a:cubicBezTo>
                  <a:pt x="755547" y="3375124"/>
                  <a:pt x="0" y="2619577"/>
                  <a:pt x="0" y="1687562"/>
                </a:cubicBezTo>
                <a:cubicBezTo>
                  <a:pt x="0" y="755547"/>
                  <a:pt x="755547" y="0"/>
                  <a:pt x="1687562" y="0"/>
                </a:cubicBezTo>
                <a:close/>
              </a:path>
            </a:pathLst>
          </a:custGeom>
        </p:spPr>
      </p:pic>
      <p:pic>
        <p:nvPicPr>
          <p:cNvPr id="10" name="Picture 9">
            <a:extLst>
              <a:ext uri="{FF2B5EF4-FFF2-40B4-BE49-F238E27FC236}">
                <a16:creationId xmlns:a16="http://schemas.microsoft.com/office/drawing/2014/main" xmlns="" id="{420ADA84-E38A-2250-0E9C-D6A5D266A554}"/>
              </a:ext>
            </a:extLst>
          </p:cNvPr>
          <p:cNvPicPr>
            <a:picLocks noChangeAspect="1"/>
          </p:cNvPicPr>
          <p:nvPr/>
        </p:nvPicPr>
        <p:blipFill>
          <a:blip r:embed="rId7" cstate="print"/>
          <a:stretch>
            <a:fillRect/>
          </a:stretch>
        </p:blipFill>
        <p:spPr>
          <a:xfrm>
            <a:off x="6185292" y="1968648"/>
            <a:ext cx="2095500" cy="1917143"/>
          </a:xfrm>
          <a:prstGeom prst="rect">
            <a:avLst/>
          </a:prstGeom>
        </p:spPr>
      </p:pic>
      <p:sp>
        <p:nvSpPr>
          <p:cNvPr id="19" name="TextBox 18">
            <a:extLst>
              <a:ext uri="{FF2B5EF4-FFF2-40B4-BE49-F238E27FC236}">
                <a16:creationId xmlns:a16="http://schemas.microsoft.com/office/drawing/2014/main" xmlns="" id="{E12FDE42-AD83-155A-89FE-67445AC14A34}"/>
              </a:ext>
            </a:extLst>
          </p:cNvPr>
          <p:cNvSpPr txBox="1"/>
          <p:nvPr/>
        </p:nvSpPr>
        <p:spPr>
          <a:xfrm>
            <a:off x="8839200" y="337457"/>
            <a:ext cx="3191254" cy="1077218"/>
          </a:xfrm>
          <a:prstGeom prst="rect">
            <a:avLst/>
          </a:prstGeom>
          <a:noFill/>
        </p:spPr>
        <p:txBody>
          <a:bodyPr wrap="square">
            <a:spAutoFit/>
          </a:bodyPr>
          <a:lstStyle/>
          <a:p>
            <a:r>
              <a:rPr lang="en-US" sz="3200" dirty="0"/>
              <a:t>ACHRH BOARD 2023-2026 </a:t>
            </a:r>
            <a:endParaRPr lang="en-AU" sz="3200" dirty="0"/>
          </a:p>
        </p:txBody>
      </p:sp>
      <p:pic>
        <p:nvPicPr>
          <p:cNvPr id="20" name="Picture 19">
            <a:extLst>
              <a:ext uri="{FF2B5EF4-FFF2-40B4-BE49-F238E27FC236}">
                <a16:creationId xmlns:a16="http://schemas.microsoft.com/office/drawing/2014/main" xmlns="" id="{25F51EE6-8005-38CC-9153-75555FBFA700}"/>
              </a:ext>
            </a:extLst>
          </p:cNvPr>
          <p:cNvPicPr>
            <a:picLocks noChangeAspect="1"/>
          </p:cNvPicPr>
          <p:nvPr/>
        </p:nvPicPr>
        <p:blipFill>
          <a:blip r:embed="rId8" cstate="print"/>
          <a:stretch>
            <a:fillRect/>
          </a:stretch>
        </p:blipFill>
        <p:spPr>
          <a:xfrm>
            <a:off x="8839200" y="4839273"/>
            <a:ext cx="3349750" cy="1474418"/>
          </a:xfrm>
          <a:prstGeom prst="rect">
            <a:avLst/>
          </a:prstGeom>
        </p:spPr>
      </p:pic>
      <p:pic>
        <p:nvPicPr>
          <p:cNvPr id="21" name="Picture 20">
            <a:extLst>
              <a:ext uri="{FF2B5EF4-FFF2-40B4-BE49-F238E27FC236}">
                <a16:creationId xmlns:a16="http://schemas.microsoft.com/office/drawing/2014/main" xmlns="" id="{18FE3D8C-51C5-C1B5-2BFC-FC661B1FFF53}"/>
              </a:ext>
            </a:extLst>
          </p:cNvPr>
          <p:cNvPicPr>
            <a:picLocks noChangeAspect="1"/>
          </p:cNvPicPr>
          <p:nvPr/>
        </p:nvPicPr>
        <p:blipFill>
          <a:blip r:embed="rId9" cstate="print"/>
          <a:stretch>
            <a:fillRect/>
          </a:stretch>
        </p:blipFill>
        <p:spPr>
          <a:xfrm>
            <a:off x="487466" y="2451042"/>
            <a:ext cx="1712480" cy="1722758"/>
          </a:xfrm>
          <a:prstGeom prst="rect">
            <a:avLst/>
          </a:prstGeom>
        </p:spPr>
      </p:pic>
      <p:pic>
        <p:nvPicPr>
          <p:cNvPr id="23" name="Picture 22">
            <a:extLst>
              <a:ext uri="{FF2B5EF4-FFF2-40B4-BE49-F238E27FC236}">
                <a16:creationId xmlns:a16="http://schemas.microsoft.com/office/drawing/2014/main" xmlns="" id="{674FE7AF-967B-9C09-E162-7BBAF4F5321F}"/>
              </a:ext>
            </a:extLst>
          </p:cNvPr>
          <p:cNvPicPr>
            <a:picLocks noChangeAspect="1"/>
          </p:cNvPicPr>
          <p:nvPr/>
        </p:nvPicPr>
        <p:blipFill>
          <a:blip r:embed="rId2" cstate="print"/>
          <a:stretch>
            <a:fillRect/>
          </a:stretch>
        </p:blipFill>
        <p:spPr>
          <a:xfrm>
            <a:off x="6622838" y="223003"/>
            <a:ext cx="1567542" cy="1714500"/>
          </a:xfrm>
          <a:prstGeom prst="rect">
            <a:avLst/>
          </a:prstGeom>
        </p:spPr>
      </p:pic>
      <p:pic>
        <p:nvPicPr>
          <p:cNvPr id="3" name="Picture 2">
            <a:extLst>
              <a:ext uri="{FF2B5EF4-FFF2-40B4-BE49-F238E27FC236}">
                <a16:creationId xmlns:a16="http://schemas.microsoft.com/office/drawing/2014/main" xmlns="" id="{0B05C204-A02E-1C89-6953-2D8CAE01B09E}"/>
              </a:ext>
            </a:extLst>
          </p:cNvPr>
          <p:cNvPicPr>
            <a:picLocks noChangeAspect="1"/>
          </p:cNvPicPr>
          <p:nvPr/>
        </p:nvPicPr>
        <p:blipFill>
          <a:blip r:embed="rId10" cstate="print"/>
          <a:stretch>
            <a:fillRect/>
          </a:stretch>
        </p:blipFill>
        <p:spPr>
          <a:xfrm>
            <a:off x="306922" y="4513646"/>
            <a:ext cx="2277074" cy="1842402"/>
          </a:xfrm>
          <a:prstGeom prst="rect">
            <a:avLst/>
          </a:prstGeom>
        </p:spPr>
      </p:pic>
      <p:pic>
        <p:nvPicPr>
          <p:cNvPr id="9" name="Picture 8">
            <a:extLst>
              <a:ext uri="{FF2B5EF4-FFF2-40B4-BE49-F238E27FC236}">
                <a16:creationId xmlns:a16="http://schemas.microsoft.com/office/drawing/2014/main" xmlns="" id="{86619460-87A9-964B-75A2-C6C8025984CB}"/>
              </a:ext>
            </a:extLst>
          </p:cNvPr>
          <p:cNvPicPr>
            <a:picLocks noChangeAspect="1"/>
          </p:cNvPicPr>
          <p:nvPr/>
        </p:nvPicPr>
        <p:blipFill>
          <a:blip r:embed="rId11" cstate="print"/>
          <a:stretch>
            <a:fillRect/>
          </a:stretch>
        </p:blipFill>
        <p:spPr>
          <a:xfrm>
            <a:off x="3214547" y="4388264"/>
            <a:ext cx="2566358" cy="2246733"/>
          </a:xfrm>
          <a:prstGeom prst="rect">
            <a:avLst/>
          </a:prstGeom>
        </p:spPr>
      </p:pic>
      <p:pic>
        <p:nvPicPr>
          <p:cNvPr id="17" name="Picture 16">
            <a:extLst>
              <a:ext uri="{FF2B5EF4-FFF2-40B4-BE49-F238E27FC236}">
                <a16:creationId xmlns:a16="http://schemas.microsoft.com/office/drawing/2014/main" xmlns="" id="{B9A8EC50-BB6F-7BFE-CF3C-A443873782B3}"/>
              </a:ext>
            </a:extLst>
          </p:cNvPr>
          <p:cNvPicPr>
            <a:picLocks noChangeAspect="1"/>
          </p:cNvPicPr>
          <p:nvPr/>
        </p:nvPicPr>
        <p:blipFill>
          <a:blip r:embed="rId12" cstate="print"/>
          <a:stretch>
            <a:fillRect/>
          </a:stretch>
        </p:blipFill>
        <p:spPr>
          <a:xfrm>
            <a:off x="6225649" y="4234697"/>
            <a:ext cx="1905000" cy="2400300"/>
          </a:xfrm>
          <a:prstGeom prst="rect">
            <a:avLst/>
          </a:prstGeom>
        </p:spPr>
      </p:pic>
    </p:spTree>
    <p:extLst>
      <p:ext uri="{BB962C8B-B14F-4D97-AF65-F5344CB8AC3E}">
        <p14:creationId xmlns:p14="http://schemas.microsoft.com/office/powerpoint/2010/main" xmlns="" val="4097712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327330-C29E-68DE-E067-440C2154AD60}"/>
              </a:ext>
            </a:extLst>
          </p:cNvPr>
          <p:cNvSpPr>
            <a:spLocks noGrp="1"/>
          </p:cNvSpPr>
          <p:nvPr>
            <p:ph type="ctrTitle"/>
          </p:nvPr>
        </p:nvSpPr>
        <p:spPr>
          <a:xfrm>
            <a:off x="457199" y="676656"/>
            <a:ext cx="5996975" cy="3063240"/>
          </a:xfrm>
        </p:spPr>
        <p:txBody>
          <a:bodyPr>
            <a:normAutofit fontScale="90000"/>
          </a:bodyPr>
          <a:lstStyle/>
          <a:p>
            <a:r>
              <a:rPr lang="en-US" dirty="0"/>
              <a:t>Audited Income and Expense Statement</a:t>
            </a:r>
            <a:br>
              <a:rPr lang="en-US" dirty="0"/>
            </a:br>
            <a:r>
              <a:rPr lang="en-US" dirty="0"/>
              <a:t>For the year ended 30 June 2025</a:t>
            </a:r>
            <a:br>
              <a:rPr lang="en-US" dirty="0"/>
            </a:br>
            <a:endParaRPr lang="en-AU" dirty="0"/>
          </a:p>
        </p:txBody>
      </p:sp>
      <p:sp>
        <p:nvSpPr>
          <p:cNvPr id="3" name="Subtitle 2">
            <a:extLst>
              <a:ext uri="{FF2B5EF4-FFF2-40B4-BE49-F238E27FC236}">
                <a16:creationId xmlns:a16="http://schemas.microsoft.com/office/drawing/2014/main" xmlns="" id="{5A5B15E8-4BE4-AB3A-300C-279347FCBD8B}"/>
              </a:ext>
            </a:extLst>
          </p:cNvPr>
          <p:cNvSpPr>
            <a:spLocks noGrp="1"/>
          </p:cNvSpPr>
          <p:nvPr>
            <p:ph type="subTitle" idx="1"/>
          </p:nvPr>
        </p:nvSpPr>
        <p:spPr>
          <a:xfrm>
            <a:off x="457199" y="3840480"/>
            <a:ext cx="5996975" cy="2315845"/>
          </a:xfrm>
        </p:spPr>
        <p:txBody>
          <a:bodyPr>
            <a:normAutofit/>
          </a:bodyPr>
          <a:lstStyle/>
          <a:p>
            <a:r>
              <a:rPr lang="en-US" dirty="0"/>
              <a:t> </a:t>
            </a:r>
          </a:p>
          <a:p>
            <a:endParaRPr lang="en-AU" dirty="0"/>
          </a:p>
        </p:txBody>
      </p:sp>
      <p:pic>
        <p:nvPicPr>
          <p:cNvPr id="4" name="Picture 3" descr="Multicolored smoke gradient">
            <a:extLst>
              <a:ext uri="{FF2B5EF4-FFF2-40B4-BE49-F238E27FC236}">
                <a16:creationId xmlns:a16="http://schemas.microsoft.com/office/drawing/2014/main" xmlns="" id="{1C3BD116-1698-1634-4E6B-0C93F9768B2C}"/>
              </a:ext>
            </a:extLst>
          </p:cNvPr>
          <p:cNvPicPr>
            <a:picLocks noChangeAspect="1"/>
          </p:cNvPicPr>
          <p:nvPr/>
        </p:nvPicPr>
        <p:blipFill rotWithShape="1">
          <a:blip r:embed="rId2" cstate="print"/>
          <a:srcRect l="15748" r="17503" b="1"/>
          <a:stretch/>
        </p:blipFill>
        <p:spPr>
          <a:xfrm>
            <a:off x="7048316" y="1135173"/>
            <a:ext cx="4748792" cy="4748792"/>
          </a:xfrm>
          <a:custGeom>
            <a:avLst/>
            <a:gdLst/>
            <a:ahLst/>
            <a:cxnLst/>
            <a:rect l="l" t="t" r="r" b="b"/>
            <a:pathLst>
              <a:path w="3129592" h="3129592">
                <a:moveTo>
                  <a:pt x="1564796" y="0"/>
                </a:moveTo>
                <a:cubicBezTo>
                  <a:pt x="2429009" y="0"/>
                  <a:pt x="3129592" y="700583"/>
                  <a:pt x="3129592" y="1564796"/>
                </a:cubicBezTo>
                <a:cubicBezTo>
                  <a:pt x="3129592" y="2429009"/>
                  <a:pt x="2429009" y="3129592"/>
                  <a:pt x="1564796" y="3129592"/>
                </a:cubicBezTo>
                <a:cubicBezTo>
                  <a:pt x="700583" y="3129592"/>
                  <a:pt x="0" y="2429009"/>
                  <a:pt x="0" y="1564796"/>
                </a:cubicBezTo>
                <a:cubicBezTo>
                  <a:pt x="0" y="700583"/>
                  <a:pt x="700583" y="0"/>
                  <a:pt x="1564796" y="0"/>
                </a:cubicBezTo>
                <a:close/>
              </a:path>
            </a:pathLst>
          </a:custGeom>
        </p:spPr>
      </p:pic>
      <p:pic>
        <p:nvPicPr>
          <p:cNvPr id="5" name="Picture 4">
            <a:extLst>
              <a:ext uri="{FF2B5EF4-FFF2-40B4-BE49-F238E27FC236}">
                <a16:creationId xmlns:a16="http://schemas.microsoft.com/office/drawing/2014/main" xmlns="" id="{77F47CF3-DDED-0622-97C6-062F6642BAF0}"/>
              </a:ext>
            </a:extLst>
          </p:cNvPr>
          <p:cNvPicPr>
            <a:picLocks noChangeAspect="1"/>
          </p:cNvPicPr>
          <p:nvPr/>
        </p:nvPicPr>
        <p:blipFill>
          <a:blip r:embed="rId3" cstate="print"/>
          <a:stretch>
            <a:fillRect/>
          </a:stretch>
        </p:blipFill>
        <p:spPr>
          <a:xfrm>
            <a:off x="307815" y="3608471"/>
            <a:ext cx="5996975" cy="2315845"/>
          </a:xfrm>
          <a:prstGeom prst="rect">
            <a:avLst/>
          </a:prstGeom>
        </p:spPr>
      </p:pic>
      <p:sp>
        <p:nvSpPr>
          <p:cNvPr id="7" name="TextBox 6">
            <a:extLst>
              <a:ext uri="{FF2B5EF4-FFF2-40B4-BE49-F238E27FC236}">
                <a16:creationId xmlns:a16="http://schemas.microsoft.com/office/drawing/2014/main" xmlns="" id="{545D90A1-E379-BF60-3009-BF3351479B38}"/>
              </a:ext>
            </a:extLst>
          </p:cNvPr>
          <p:cNvSpPr txBox="1"/>
          <p:nvPr/>
        </p:nvSpPr>
        <p:spPr>
          <a:xfrm>
            <a:off x="3047338" y="3242346"/>
            <a:ext cx="6094674" cy="369332"/>
          </a:xfrm>
          <a:prstGeom prst="rect">
            <a:avLst/>
          </a:prstGeom>
          <a:noFill/>
        </p:spPr>
        <p:txBody>
          <a:bodyPr wrap="square">
            <a:spAutoFit/>
          </a:bodyPr>
          <a:lstStyle/>
          <a:p>
            <a:r>
              <a:rPr lang="en-AU" b="0" dirty="0">
                <a:effectLst/>
              </a:rPr>
              <a:t> </a:t>
            </a:r>
            <a:endParaRPr lang="en-AU" dirty="0"/>
          </a:p>
        </p:txBody>
      </p:sp>
    </p:spTree>
    <p:extLst>
      <p:ext uri="{BB962C8B-B14F-4D97-AF65-F5344CB8AC3E}">
        <p14:creationId xmlns:p14="http://schemas.microsoft.com/office/powerpoint/2010/main" xmlns="" val="95972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2A281B-BF19-A0A8-FB92-6D46DFBF8830}"/>
              </a:ext>
            </a:extLst>
          </p:cNvPr>
          <p:cNvSpPr>
            <a:spLocks noGrp="1"/>
          </p:cNvSpPr>
          <p:nvPr>
            <p:ph type="title"/>
          </p:nvPr>
        </p:nvSpPr>
        <p:spPr>
          <a:xfrm>
            <a:off x="979991" y="-239486"/>
            <a:ext cx="9627049" cy="4800600"/>
          </a:xfrm>
        </p:spPr>
        <p:txBody>
          <a:bodyPr>
            <a:normAutofit fontScale="90000"/>
          </a:bodyPr>
          <a:lstStyle/>
          <a:p>
            <a:r>
              <a:rPr lang="en-AU" b="1" i="1" dirty="0"/>
              <a:t/>
            </a:r>
            <a:br>
              <a:rPr lang="en-AU" b="1" i="1" dirty="0"/>
            </a:br>
            <a:r>
              <a:rPr lang="en-AU" b="1" i="1" dirty="0"/>
              <a:t/>
            </a:r>
            <a:br>
              <a:rPr lang="en-AU" b="1" i="1" dirty="0"/>
            </a:br>
            <a:r>
              <a:rPr lang="en-AU" b="1" i="1" dirty="0"/>
              <a:t/>
            </a:r>
            <a:br>
              <a:rPr lang="en-AU" b="1" i="1" dirty="0"/>
            </a:br>
            <a:r>
              <a:rPr lang="en-AU" b="1" i="1" dirty="0"/>
              <a:t> </a:t>
            </a:r>
            <a:br>
              <a:rPr lang="en-AU" b="1" i="1" dirty="0"/>
            </a:br>
            <a:r>
              <a:rPr lang="en-AU" b="1" i="1" dirty="0"/>
              <a:t/>
            </a:r>
            <a:br>
              <a:rPr lang="en-AU" b="1" i="1" dirty="0"/>
            </a:br>
            <a:r>
              <a:rPr lang="en-AU" b="1" i="1" dirty="0"/>
              <a:t> </a:t>
            </a:r>
            <a:br>
              <a:rPr lang="en-AU" b="1" i="1" dirty="0"/>
            </a:br>
            <a:r>
              <a:rPr lang="en-AU" b="1" i="1" dirty="0"/>
              <a:t>Thanks to Mr Varun Sehgal –Accountant and Board Member  for preparing the financial statement .  </a:t>
            </a:r>
            <a:r>
              <a:rPr lang="en-AU" dirty="0"/>
              <a:t/>
            </a:r>
            <a:br>
              <a:rPr lang="en-AU" dirty="0"/>
            </a:br>
            <a:endParaRPr lang="en-AU" b="1" i="1" dirty="0"/>
          </a:p>
        </p:txBody>
      </p:sp>
      <p:sp>
        <p:nvSpPr>
          <p:cNvPr id="3" name="Content Placeholder 2">
            <a:extLst>
              <a:ext uri="{FF2B5EF4-FFF2-40B4-BE49-F238E27FC236}">
                <a16:creationId xmlns:a16="http://schemas.microsoft.com/office/drawing/2014/main" xmlns="" id="{E057A52F-C8C1-3E56-381E-3C70B00B92B4}"/>
              </a:ext>
            </a:extLst>
          </p:cNvPr>
          <p:cNvSpPr>
            <a:spLocks noGrp="1"/>
          </p:cNvSpPr>
          <p:nvPr>
            <p:ph idx="1"/>
          </p:nvPr>
        </p:nvSpPr>
        <p:spPr>
          <a:xfrm>
            <a:off x="457200" y="5660571"/>
            <a:ext cx="7685037" cy="516392"/>
          </a:xfrm>
        </p:spPr>
        <p:txBody>
          <a:bodyPr/>
          <a:lstStyle/>
          <a:p>
            <a:endParaRPr lang="en-AU" dirty="0"/>
          </a:p>
        </p:txBody>
      </p:sp>
    </p:spTree>
    <p:extLst>
      <p:ext uri="{BB962C8B-B14F-4D97-AF65-F5344CB8AC3E}">
        <p14:creationId xmlns:p14="http://schemas.microsoft.com/office/powerpoint/2010/main" xmlns="" val="851520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xmlns="" id="{CD62DB5A-5AA0-4E7E-94AB-AD20F02CA8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70" name="Rectangle 69">
            <a:extLst>
              <a:ext uri="{FF2B5EF4-FFF2-40B4-BE49-F238E27FC236}">
                <a16:creationId xmlns:a16="http://schemas.microsoft.com/office/drawing/2014/main" xmlns="" id="{0F086ECE-EF43-4B07-9DD0-59679471A0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useBgFill="1">
        <p:nvSpPr>
          <p:cNvPr id="72" name="Rectangle 71">
            <a:extLst>
              <a:ext uri="{FF2B5EF4-FFF2-40B4-BE49-F238E27FC236}">
                <a16:creationId xmlns:a16="http://schemas.microsoft.com/office/drawing/2014/main" xmlns="" id="{326E4BE8-974E-4111-BA00-3C445D066A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useBgFill="1">
        <p:nvSpPr>
          <p:cNvPr id="74" name="Rectangle 73">
            <a:extLst>
              <a:ext uri="{FF2B5EF4-FFF2-40B4-BE49-F238E27FC236}">
                <a16:creationId xmlns:a16="http://schemas.microsoft.com/office/drawing/2014/main" xmlns="" id="{D04CF648-5CB3-49E4-BE34-8A0598901A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76" name="Rectangle 75">
            <a:extLst>
              <a:ext uri="{FF2B5EF4-FFF2-40B4-BE49-F238E27FC236}">
                <a16:creationId xmlns:a16="http://schemas.microsoft.com/office/drawing/2014/main" xmlns="" id="{669E559C-09DA-4586-86C9-F3C05D9A08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le 1">
            <a:extLst>
              <a:ext uri="{FF2B5EF4-FFF2-40B4-BE49-F238E27FC236}">
                <a16:creationId xmlns:a16="http://schemas.microsoft.com/office/drawing/2014/main" xmlns="" id="{F0359325-494F-446D-1590-862EC4A33CD5}"/>
              </a:ext>
            </a:extLst>
          </p:cNvPr>
          <p:cNvSpPr>
            <a:spLocks noGrp="1"/>
          </p:cNvSpPr>
          <p:nvPr>
            <p:ph type="title"/>
          </p:nvPr>
        </p:nvSpPr>
        <p:spPr>
          <a:xfrm>
            <a:off x="3429000" y="631372"/>
            <a:ext cx="5103298" cy="3429000"/>
          </a:xfrm>
        </p:spPr>
        <p:txBody>
          <a:bodyPr vert="horz" lIns="91440" tIns="45720" rIns="91440" bIns="45720" rtlCol="0" anchor="b">
            <a:normAutofit/>
          </a:bodyPr>
          <a:lstStyle/>
          <a:p>
            <a:pPr algn="ctr"/>
            <a:r>
              <a:rPr lang="en-US" sz="3400" dirty="0"/>
              <a:t>EXECUTIVE DIRECTOR ‘S REPORT</a:t>
            </a:r>
            <a:br>
              <a:rPr lang="en-US" sz="3400" dirty="0"/>
            </a:br>
            <a:r>
              <a:rPr lang="en-US" sz="3400" dirty="0"/>
              <a:t>PROFESSOR MANJULA </a:t>
            </a:r>
            <a:br>
              <a:rPr lang="en-US" sz="3400" dirty="0"/>
            </a:br>
            <a:r>
              <a:rPr lang="en-US" sz="3400" dirty="0"/>
              <a:t>DATTA O’CONNOR </a:t>
            </a:r>
          </a:p>
        </p:txBody>
      </p:sp>
      <p:sp>
        <p:nvSpPr>
          <p:cNvPr id="78" name="Rectangle 77">
            <a:extLst>
              <a:ext uri="{FF2B5EF4-FFF2-40B4-BE49-F238E27FC236}">
                <a16:creationId xmlns:a16="http://schemas.microsoft.com/office/drawing/2014/main" xmlns="" id="{8ED0EEA0-F821-4F0C-B78E-25855FBB41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06" y="0"/>
            <a:ext cx="3433756" cy="3429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Graphic 79">
            <a:extLst>
              <a:ext uri="{FF2B5EF4-FFF2-40B4-BE49-F238E27FC236}">
                <a16:creationId xmlns:a16="http://schemas.microsoft.com/office/drawing/2014/main" xmlns="" id="{14548BC0-162E-4107-81DF-7389BF82F6D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0" y="0"/>
            <a:ext cx="3429000" cy="3429000"/>
          </a:xfrm>
          <a:prstGeom prst="rect">
            <a:avLst/>
          </a:prstGeom>
        </p:spPr>
      </p:pic>
      <p:sp>
        <p:nvSpPr>
          <p:cNvPr id="82" name="Rectangle 81">
            <a:extLst>
              <a:ext uri="{FF2B5EF4-FFF2-40B4-BE49-F238E27FC236}">
                <a16:creationId xmlns:a16="http://schemas.microsoft.com/office/drawing/2014/main" xmlns="" id="{432C5BC4-015B-41F9-B453-DBEC7124E3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63000" y="0"/>
            <a:ext cx="3429000" cy="3429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082F5594-17D7-A44D-FA69-D257FC781011}"/>
              </a:ext>
            </a:extLst>
          </p:cNvPr>
          <p:cNvPicPr>
            <a:picLocks noChangeAspect="1"/>
          </p:cNvPicPr>
          <p:nvPr/>
        </p:nvPicPr>
        <p:blipFill>
          <a:blip r:embed="rId4" cstate="print"/>
          <a:stretch>
            <a:fillRect/>
          </a:stretch>
        </p:blipFill>
        <p:spPr>
          <a:xfrm>
            <a:off x="9267228" y="100358"/>
            <a:ext cx="2691022" cy="2784356"/>
          </a:xfrm>
          <a:prstGeom prst="rect">
            <a:avLst/>
          </a:prstGeom>
        </p:spPr>
      </p:pic>
      <p:sp>
        <p:nvSpPr>
          <p:cNvPr id="84" name="Rectangle 83">
            <a:extLst>
              <a:ext uri="{FF2B5EF4-FFF2-40B4-BE49-F238E27FC236}">
                <a16:creationId xmlns:a16="http://schemas.microsoft.com/office/drawing/2014/main" xmlns="" id="{9D6650AA-9995-401C-A354-276AB7A385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06" y="3427200"/>
            <a:ext cx="3435556" cy="34308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Logo&#10;&#10;Description automatically generated">
            <a:extLst>
              <a:ext uri="{FF2B5EF4-FFF2-40B4-BE49-F238E27FC236}">
                <a16:creationId xmlns:a16="http://schemas.microsoft.com/office/drawing/2014/main" xmlns="" id="{617C46D6-4362-85EE-1501-A90468A58FB4}"/>
              </a:ext>
            </a:extLst>
          </p:cNvPr>
          <p:cNvPicPr>
            <a:picLocks noGrp="1" noChangeAspect="1"/>
          </p:cNvPicPr>
          <p:nvPr>
            <p:ph idx="1"/>
          </p:nvPr>
        </p:nvPicPr>
        <p:blipFill>
          <a:blip r:embed="rId5" cstate="print"/>
          <a:stretch>
            <a:fillRect/>
          </a:stretch>
        </p:blipFill>
        <p:spPr>
          <a:xfrm>
            <a:off x="110945" y="524901"/>
            <a:ext cx="3313301" cy="1750214"/>
          </a:xfrm>
          <a:prstGeom prst="rect">
            <a:avLst/>
          </a:prstGeom>
        </p:spPr>
      </p:pic>
      <p:sp>
        <p:nvSpPr>
          <p:cNvPr id="86" name="Rectangle 85">
            <a:extLst>
              <a:ext uri="{FF2B5EF4-FFF2-40B4-BE49-F238E27FC236}">
                <a16:creationId xmlns:a16="http://schemas.microsoft.com/office/drawing/2014/main" xmlns="" id="{0D0A4853-EC6F-4CC5-A9EC-F91612C632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61200" y="3427200"/>
            <a:ext cx="3430800" cy="343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Graphic 87">
            <a:extLst>
              <a:ext uri="{FF2B5EF4-FFF2-40B4-BE49-F238E27FC236}">
                <a16:creationId xmlns:a16="http://schemas.microsoft.com/office/drawing/2014/main" xmlns="" id="{DF2AA3CE-B974-48CA-96E0-5573A78E365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tretch>
            <a:fillRect/>
          </a:stretch>
        </p:blipFill>
        <p:spPr>
          <a:xfrm>
            <a:off x="8767754" y="3424500"/>
            <a:ext cx="3429000" cy="3429000"/>
          </a:xfrm>
          <a:prstGeom prst="rect">
            <a:avLst/>
          </a:prstGeom>
        </p:spPr>
      </p:pic>
    </p:spTree>
    <p:extLst>
      <p:ext uri="{BB962C8B-B14F-4D97-AF65-F5344CB8AC3E}">
        <p14:creationId xmlns:p14="http://schemas.microsoft.com/office/powerpoint/2010/main" xmlns="" val="4110755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C3BD9C-9CA4-A1A8-38D4-A5481671D07A}"/>
              </a:ext>
            </a:extLst>
          </p:cNvPr>
          <p:cNvSpPr>
            <a:spLocks noGrp="1"/>
          </p:cNvSpPr>
          <p:nvPr>
            <p:ph type="title"/>
          </p:nvPr>
        </p:nvSpPr>
        <p:spPr/>
        <p:txBody>
          <a:bodyPr>
            <a:normAutofit fontScale="90000"/>
          </a:bodyPr>
          <a:lstStyle/>
          <a:p>
            <a:r>
              <a:rPr lang="en-AU" dirty="0"/>
              <a:t>AustralAsian Centre </a:t>
            </a:r>
            <a:r>
              <a:rPr lang="en-AU" dirty="0" err="1"/>
              <a:t>Visiosn</a:t>
            </a:r>
            <a:r>
              <a:rPr lang="en-AU" dirty="0"/>
              <a:t> and </a:t>
            </a:r>
            <a:r>
              <a:rPr lang="en-AU" dirty="0" err="1"/>
              <a:t>Misison</a:t>
            </a:r>
            <a:endParaRPr lang="en-AU" dirty="0"/>
          </a:p>
        </p:txBody>
      </p:sp>
      <p:sp>
        <p:nvSpPr>
          <p:cNvPr id="3" name="Content Placeholder 2">
            <a:extLst>
              <a:ext uri="{FF2B5EF4-FFF2-40B4-BE49-F238E27FC236}">
                <a16:creationId xmlns:a16="http://schemas.microsoft.com/office/drawing/2014/main" xmlns="" id="{CA860B1B-B88E-C138-445B-A60C058B0384}"/>
              </a:ext>
            </a:extLst>
          </p:cNvPr>
          <p:cNvSpPr>
            <a:spLocks noGrp="1"/>
          </p:cNvSpPr>
          <p:nvPr>
            <p:ph idx="1"/>
          </p:nvPr>
        </p:nvSpPr>
        <p:spPr/>
        <p:txBody>
          <a:bodyPr>
            <a:normAutofit/>
          </a:bodyPr>
          <a:lstStyle/>
          <a:p>
            <a:r>
              <a:rPr lang="en-AU" dirty="0"/>
              <a:t>Create a happy and harmonious society </a:t>
            </a:r>
          </a:p>
          <a:p>
            <a:r>
              <a:rPr lang="en-AU" dirty="0"/>
              <a:t>Prevent Family Violence in South Asian Communities</a:t>
            </a:r>
          </a:p>
          <a:p>
            <a:r>
              <a:rPr lang="en-AU" dirty="0"/>
              <a:t>Promote Mental Health </a:t>
            </a:r>
          </a:p>
          <a:p>
            <a:endParaRPr lang="en-AU" dirty="0"/>
          </a:p>
          <a:p>
            <a:r>
              <a:rPr lang="en-AU" dirty="0"/>
              <a:t>Mission –How? </a:t>
            </a:r>
          </a:p>
          <a:p>
            <a:pPr lvl="1"/>
            <a:r>
              <a:rPr lang="en-AU" dirty="0"/>
              <a:t>Action Research  and  evidence -based community education programs </a:t>
            </a:r>
          </a:p>
          <a:p>
            <a:pPr lvl="1"/>
            <a:r>
              <a:rPr lang="en-AU" dirty="0"/>
              <a:t>Collaborate with community organisations and key stakeholders</a:t>
            </a:r>
          </a:p>
          <a:p>
            <a:pPr lvl="1"/>
            <a:r>
              <a:rPr lang="en-AU" dirty="0"/>
              <a:t>Engage with Government agenises </a:t>
            </a:r>
          </a:p>
          <a:p>
            <a:pPr lvl="1"/>
            <a:r>
              <a:rPr lang="en-AU" dirty="0"/>
              <a:t>Make submissions </a:t>
            </a:r>
          </a:p>
          <a:p>
            <a:pPr lvl="1"/>
            <a:r>
              <a:rPr lang="en-AU" dirty="0"/>
              <a:t>Lobby  politicians and key stakeholders </a:t>
            </a:r>
          </a:p>
          <a:p>
            <a:pPr lvl="1"/>
            <a:r>
              <a:rPr lang="en-AU" dirty="0"/>
              <a:t>Engage with Media </a:t>
            </a:r>
          </a:p>
          <a:p>
            <a:endParaRPr lang="en-AU" dirty="0"/>
          </a:p>
        </p:txBody>
      </p:sp>
    </p:spTree>
    <p:extLst>
      <p:ext uri="{BB962C8B-B14F-4D97-AF65-F5344CB8AC3E}">
        <p14:creationId xmlns:p14="http://schemas.microsoft.com/office/powerpoint/2010/main" xmlns="" val="4238412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7EE6A7-22B1-50E7-329B-99B5B689B305}"/>
              </a:ext>
            </a:extLst>
          </p:cNvPr>
          <p:cNvSpPr>
            <a:spLocks noGrp="1"/>
          </p:cNvSpPr>
          <p:nvPr>
            <p:ph type="title"/>
          </p:nvPr>
        </p:nvSpPr>
        <p:spPr/>
        <p:txBody>
          <a:bodyPr>
            <a:normAutofit fontScale="90000"/>
          </a:bodyPr>
          <a:lstStyle/>
          <a:p>
            <a:r>
              <a:rPr lang="en-US" dirty="0" err="1"/>
              <a:t>ACHRH</a:t>
            </a:r>
            <a:r>
              <a:rPr lang="en-US" dirty="0"/>
              <a:t> pioneer on exposing dowry abuse and inclusion in policy, laws, services</a:t>
            </a:r>
            <a:endParaRPr lang="en-AU" dirty="0"/>
          </a:p>
        </p:txBody>
      </p:sp>
      <p:sp>
        <p:nvSpPr>
          <p:cNvPr id="3" name="Content Placeholder 2">
            <a:extLst>
              <a:ext uri="{FF2B5EF4-FFF2-40B4-BE49-F238E27FC236}">
                <a16:creationId xmlns:a16="http://schemas.microsoft.com/office/drawing/2014/main" xmlns="" id="{561ABC23-924D-76AC-01C6-8E913E269257}"/>
              </a:ext>
            </a:extLst>
          </p:cNvPr>
          <p:cNvSpPr>
            <a:spLocks noGrp="1"/>
          </p:cNvSpPr>
          <p:nvPr>
            <p:ph idx="1"/>
          </p:nvPr>
        </p:nvSpPr>
        <p:spPr>
          <a:xfrm>
            <a:off x="777242" y="2151529"/>
            <a:ext cx="10637518" cy="4052866"/>
          </a:xfrm>
        </p:spPr>
        <p:txBody>
          <a:bodyPr>
            <a:normAutofit fontScale="92500"/>
          </a:bodyPr>
          <a:lstStyle/>
          <a:p>
            <a:r>
              <a:rPr lang="en-US" sz="3600" dirty="0"/>
              <a:t>Dowry Abuse campaign initiated  in 2012 with a petition signed b y 600 community members to include dowry abuse in the Vic FV Protection Act</a:t>
            </a:r>
          </a:p>
          <a:p>
            <a:r>
              <a:rPr lang="en-US" sz="3600" dirty="0"/>
              <a:t>Dowry abuse recognized in the Victorian FV Prevention Act 2019 , and  in WA Legislation </a:t>
            </a:r>
          </a:p>
          <a:p>
            <a:r>
              <a:rPr lang="en-US" sz="3600" dirty="0"/>
              <a:t>August 2024- Federal Family Law Amendment Bill includes dowry abuse under Economic abuse, passed by the Senate November 2024 . It will receive Royal Assent in early 2025. </a:t>
            </a:r>
            <a:endParaRPr lang="en-AU" sz="3600" dirty="0"/>
          </a:p>
        </p:txBody>
      </p:sp>
    </p:spTree>
    <p:extLst>
      <p:ext uri="{BB962C8B-B14F-4D97-AF65-F5344CB8AC3E}">
        <p14:creationId xmlns:p14="http://schemas.microsoft.com/office/powerpoint/2010/main" xmlns="" val="1141747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186150-30C0-AC33-2074-A8FD52F83DAF}"/>
              </a:ext>
            </a:extLst>
          </p:cNvPr>
          <p:cNvSpPr>
            <a:spLocks noGrp="1"/>
          </p:cNvSpPr>
          <p:nvPr>
            <p:ph type="title"/>
          </p:nvPr>
        </p:nvSpPr>
        <p:spPr/>
        <p:txBody>
          <a:bodyPr/>
          <a:lstStyle/>
          <a:p>
            <a:r>
              <a:rPr lang="en-AU" dirty="0"/>
              <a:t>Impacts of the dowry abuse laws </a:t>
            </a:r>
          </a:p>
        </p:txBody>
      </p:sp>
      <p:sp>
        <p:nvSpPr>
          <p:cNvPr id="3" name="Content Placeholder 2">
            <a:extLst>
              <a:ext uri="{FF2B5EF4-FFF2-40B4-BE49-F238E27FC236}">
                <a16:creationId xmlns:a16="http://schemas.microsoft.com/office/drawing/2014/main" xmlns="" id="{BA5F3A47-DC89-8B39-E92F-A428FFF918F6}"/>
              </a:ext>
            </a:extLst>
          </p:cNvPr>
          <p:cNvSpPr>
            <a:spLocks noGrp="1"/>
          </p:cNvSpPr>
          <p:nvPr>
            <p:ph idx="1"/>
          </p:nvPr>
        </p:nvSpPr>
        <p:spPr>
          <a:xfrm>
            <a:off x="666974" y="1690688"/>
            <a:ext cx="10747786" cy="4802187"/>
          </a:xfrm>
        </p:spPr>
        <p:txBody>
          <a:bodyPr>
            <a:normAutofit lnSpcReduction="10000"/>
          </a:bodyPr>
          <a:lstStyle/>
          <a:p>
            <a:pPr lvl="0"/>
            <a:r>
              <a:rPr lang="en-AU" sz="2400" b="1" dirty="0"/>
              <a:t>Enhanced financial disclosure:</a:t>
            </a:r>
            <a:r>
              <a:rPr lang="en-AU" sz="2400" dirty="0"/>
              <a:t> The amendments elevate the importance of financial disclosure, requiring parties to fully disclose their circumstances, including the details and implications of dowry-related conduct.</a:t>
            </a:r>
          </a:p>
          <a:p>
            <a:pPr lvl="0"/>
            <a:r>
              <a:rPr lang="en-AU" sz="2400" b="1" dirty="0"/>
              <a:t>Empowered advocacy:</a:t>
            </a:r>
            <a:r>
              <a:rPr lang="en-AU" sz="2400" dirty="0"/>
              <a:t> The reforms provide a greater opportunity for victims to have the economic abuse they have suffered formally recognized and advocated for in and out of court. </a:t>
            </a:r>
          </a:p>
          <a:p>
            <a:r>
              <a:rPr lang="en-AU" sz="3200" b="1" dirty="0"/>
              <a:t>What this means for those experiencing dowry abuse</a:t>
            </a:r>
            <a:endParaRPr lang="en-AU" sz="3200" dirty="0"/>
          </a:p>
          <a:p>
            <a:pPr lvl="0"/>
            <a:r>
              <a:rPr lang="en-AU" sz="2400" b="1" dirty="0"/>
              <a:t>Legal recourse:</a:t>
            </a:r>
            <a:r>
              <a:rPr lang="en-AU" sz="2400" dirty="0"/>
              <a:t> Victims can seek a more just and equitable property settlement by having the financial abuse they endured formally recognized by the court.</a:t>
            </a:r>
          </a:p>
          <a:p>
            <a:pPr lvl="0"/>
            <a:r>
              <a:rPr lang="en-AU" sz="2400" b="1" dirty="0"/>
              <a:t>Support for future needs:</a:t>
            </a:r>
            <a:r>
              <a:rPr lang="en-AU" sz="2400" dirty="0"/>
              <a:t> The impact of the abuse on their ability to contribute to the relationship and their ongoing financial needs can be taken into account by the court. </a:t>
            </a:r>
          </a:p>
          <a:p>
            <a:r>
              <a:rPr lang="en-AU" sz="2400" dirty="0"/>
              <a:t> </a:t>
            </a:r>
          </a:p>
          <a:p>
            <a:endParaRPr lang="en-AU" dirty="0"/>
          </a:p>
        </p:txBody>
      </p:sp>
    </p:spTree>
    <p:extLst>
      <p:ext uri="{BB962C8B-B14F-4D97-AF65-F5344CB8AC3E}">
        <p14:creationId xmlns:p14="http://schemas.microsoft.com/office/powerpoint/2010/main" xmlns="" val="2289144124"/>
      </p:ext>
    </p:extLst>
  </p:cSld>
  <p:clrMapOvr>
    <a:masterClrMapping/>
  </p:clrMapOvr>
</p:sld>
</file>

<file path=ppt/theme/theme1.xml><?xml version="1.0" encoding="utf-8"?>
<a:theme xmlns:a="http://schemas.openxmlformats.org/drawingml/2006/main" name="CelebrationVTI">
  <a:themeElements>
    <a:clrScheme name="AnalogousFromLightSeedRightStep">
      <a:dk1>
        <a:srgbClr val="000000"/>
      </a:dk1>
      <a:lt1>
        <a:srgbClr val="FFFFFF"/>
      </a:lt1>
      <a:dk2>
        <a:srgbClr val="243141"/>
      </a:dk2>
      <a:lt2>
        <a:srgbClr val="E2E3E8"/>
      </a:lt2>
      <a:accent1>
        <a:srgbClr val="AAA180"/>
      </a:accent1>
      <a:accent2>
        <a:srgbClr val="9CA671"/>
      </a:accent2>
      <a:accent3>
        <a:srgbClr val="8FA880"/>
      </a:accent3>
      <a:accent4>
        <a:srgbClr val="76AD78"/>
      </a:accent4>
      <a:accent5>
        <a:srgbClr val="81AB94"/>
      </a:accent5>
      <a:accent6>
        <a:srgbClr val="74AAA2"/>
      </a:accent6>
      <a:hlink>
        <a:srgbClr val="6978AE"/>
      </a:hlink>
      <a:folHlink>
        <a:srgbClr val="7F7F7F"/>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elebrationVTI" id="{BAD6E4D6-FB5F-472A-BAD2-154760D77BE0}" vid="{59D360FE-6438-46F1-A5A6-11415132A23A}"/>
    </a:ext>
  </a:extLst>
</a:theme>
</file>

<file path=docProps/app.xml><?xml version="1.0" encoding="utf-8"?>
<Properties xmlns="http://schemas.openxmlformats.org/officeDocument/2006/extended-properties" xmlns:vt="http://schemas.openxmlformats.org/officeDocument/2006/docPropsVTypes">
  <TotalTime>10730</TotalTime>
  <Words>674</Words>
  <Application>Microsoft Office PowerPoint</Application>
  <PresentationFormat>Custom</PresentationFormat>
  <Paragraphs>79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CelebrationVTI</vt:lpstr>
      <vt:lpstr>AGM  ANNUAL REPORT 2025</vt:lpstr>
      <vt:lpstr>CHAIRMAN’S  REPORT  PROFESSOR IAN HOWIE </vt:lpstr>
      <vt:lpstr>Slide 3</vt:lpstr>
      <vt:lpstr>Audited Income and Expense Statement For the year ended 30 June 2025 </vt:lpstr>
      <vt:lpstr>        Thanks to Mr Varun Sehgal –Accountant and Board Member  for preparing the financial statement .   </vt:lpstr>
      <vt:lpstr>EXECUTIVE DIRECTOR ‘S REPORT PROFESSOR MANJULA  DATTA O’CONNOR </vt:lpstr>
      <vt:lpstr>AustralAsian Centre Visiosn and Misison</vt:lpstr>
      <vt:lpstr>ACHRH pioneer on exposing dowry abuse and inclusion in policy, laws, services</vt:lpstr>
      <vt:lpstr>Impacts of the dowry abuse laws </vt:lpstr>
      <vt:lpstr>The inclusion of dowry abuse in Australian Federal Family Law Act , effective from June 10, 2025, has a significant impact </vt:lpstr>
      <vt:lpstr>Achrh  - National dowry abuse working group Chair</vt:lpstr>
      <vt:lpstr>Slide 12</vt:lpstr>
      <vt:lpstr>ACHRH –Temp visa holders advisory and collaboration   </vt:lpstr>
      <vt:lpstr>Slide 14</vt:lpstr>
      <vt:lpstr>Advocacy and Results </vt:lpstr>
      <vt:lpstr>Some Missing Gaps  Filled Some Not </vt:lpstr>
      <vt:lpstr>Community Educational Projects 2024</vt:lpstr>
      <vt:lpstr>Going Forward </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AGM  ANNUAL REPORT 2022</dc:title>
  <dc:creator>manjula oconnor</dc:creator>
  <cp:lastModifiedBy>Gauri</cp:lastModifiedBy>
  <cp:revision>32</cp:revision>
  <dcterms:created xsi:type="dcterms:W3CDTF">2022-12-05T03:42:29Z</dcterms:created>
  <dcterms:modified xsi:type="dcterms:W3CDTF">2026-02-09T06:39:51Z</dcterms:modified>
</cp:coreProperties>
</file>